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ags/tag16.xml" ContentType="application/vnd.openxmlformats-officedocument.presentationml.tags+xml"/>
  <Override PartName="/ppt/tags/tag18.xml" ContentType="application/vnd.openxmlformats-officedocument.presentationml.tag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tags/tag7.xml" ContentType="application/vnd.openxmlformats-officedocument.presentationml.tag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9.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80" r:id="rId2"/>
    <p:sldId id="290" r:id="rId3"/>
    <p:sldId id="277" r:id="rId4"/>
    <p:sldId id="276" r:id="rId5"/>
    <p:sldId id="264" r:id="rId6"/>
    <p:sldId id="281" r:id="rId7"/>
    <p:sldId id="292" r:id="rId8"/>
    <p:sldId id="278" r:id="rId9"/>
    <p:sldId id="297" r:id="rId10"/>
    <p:sldId id="274" r:id="rId11"/>
    <p:sldId id="275" r:id="rId12"/>
    <p:sldId id="279" r:id="rId13"/>
    <p:sldId id="256" r:id="rId14"/>
    <p:sldId id="258" r:id="rId15"/>
    <p:sldId id="271" r:id="rId16"/>
    <p:sldId id="273" r:id="rId17"/>
    <p:sldId id="262" r:id="rId18"/>
    <p:sldId id="294" r:id="rId19"/>
    <p:sldId id="283" r:id="rId20"/>
    <p:sldId id="295" r:id="rId21"/>
    <p:sldId id="270" r:id="rId22"/>
    <p:sldId id="272" r:id="rId23"/>
    <p:sldId id="261" r:id="rId24"/>
  </p:sldIdLst>
  <p:sldSz cx="9144000" cy="6858000" type="screen4x3"/>
  <p:notesSz cx="6858000" cy="9144000"/>
  <p:custDataLst>
    <p:tags r:id="rId2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6699"/>
    <a:srgbClr val="00CC00"/>
    <a:srgbClr val="CC00FF"/>
    <a:srgbClr val="FF9966"/>
    <a:srgbClr val="FFCC00"/>
    <a:srgbClr val="0066FF"/>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19" autoAdjust="0"/>
    <p:restoredTop sz="74307" autoAdjust="0"/>
  </p:normalViewPr>
  <p:slideViewPr>
    <p:cSldViewPr>
      <p:cViewPr>
        <p:scale>
          <a:sx n="50" d="100"/>
          <a:sy n="50" d="100"/>
        </p:scale>
        <p:origin x="-1248" y="-62"/>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93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93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93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F51C8B2-CC49-4727-9596-6882599CE7D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843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843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21CE15B-424D-4CC7-8B71-88B89787B3D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A95BE819-623D-4182-9681-E43DF4AC59EB}" type="slidenum">
              <a:rPr lang="en-US" smtClean="0"/>
              <a:pPr/>
              <a:t>1</a:t>
            </a:fld>
            <a:endParaRPr lang="en-US" dirty="0"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62C3831C-249C-4F60-A166-1F32AD723DAC}" type="slidenum">
              <a:rPr lang="en-US" smtClean="0"/>
              <a:pPr/>
              <a:t>10</a:t>
            </a:fld>
            <a:endParaRPr lang="en-US" dirty="0"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2A135525-8CBC-494A-8A2C-8961CAC43605}" type="slidenum">
              <a:rPr lang="en-US" smtClean="0"/>
              <a:pPr/>
              <a:t>11</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21DAF3A4-B9FB-41A3-8D68-5104AB8F400D}" type="slidenum">
              <a:rPr lang="en-US" smtClean="0"/>
              <a:pPr/>
              <a:t>12</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C78808E0-C05E-4012-84AE-71EF53BE945D}" type="slidenum">
              <a:rPr lang="en-US" smtClean="0"/>
              <a:pPr/>
              <a:t>13</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spcBef>
                <a:spcPct val="0"/>
              </a:spcBef>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C342372A-F57D-4B0C-9279-4EC80AF02620}" type="slidenum">
              <a:rPr lang="en-US" smtClean="0"/>
              <a:pPr/>
              <a:t>14</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76A720F7-57F6-499D-8EE8-5CA449D9801C}" type="slidenum">
              <a:rPr lang="en-US" smtClean="0"/>
              <a:pPr/>
              <a:t>15</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DA4624D8-2D46-4F10-AEF6-1DAAB1F03C10}" type="slidenum">
              <a:rPr lang="en-US" smtClean="0"/>
              <a:pPr/>
              <a:t>16</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FB1204AC-B3FB-4D83-943A-AFB1E8B5BCAC}" type="slidenum">
              <a:rPr lang="en-US" smtClean="0"/>
              <a:pPr/>
              <a:t>17</a:t>
            </a:fld>
            <a:endParaRPr 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F6CFB876-14AD-4E5F-8423-704AD299EEA4}" type="slidenum">
              <a:rPr lang="en-US" smtClean="0"/>
              <a:pPr/>
              <a:t>18</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9A051CCB-6AE1-4AB0-A37F-4A909610AD4A}" type="slidenum">
              <a:rPr lang="en-US" smtClean="0"/>
              <a:pPr/>
              <a:t>19</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2F652D26-8043-4899-8114-9C394002970E}" type="slidenum">
              <a:rPr lang="en-US" smtClean="0"/>
              <a:pPr/>
              <a:t>2</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A4E6D081-9C93-490F-B4DE-735C870D06DE}" type="slidenum">
              <a:rPr lang="en-US" smtClean="0"/>
              <a:pPr/>
              <a:t>21</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1B883010-B326-4583-B89D-08BC05F5DB09}" type="slidenum">
              <a:rPr lang="en-US" smtClean="0"/>
              <a:pPr/>
              <a:t>22</a:t>
            </a:fld>
            <a:endParaRPr 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2EE260E0-C7C9-44D8-A774-68C463604A1C}" type="slidenum">
              <a:rPr lang="en-US" smtClean="0"/>
              <a:pPr/>
              <a:t>23</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145554C2-4E5A-49BC-BD4C-65EFAF37CDBA}" type="slidenum">
              <a:rPr lang="en-US" smtClean="0"/>
              <a:pPr/>
              <a:t>3</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51BDE63B-BF48-4F88-9FE2-46C3A84E6989}" type="slidenum">
              <a:rPr lang="en-US" smtClean="0"/>
              <a:pPr/>
              <a:t>4</a:t>
            </a:fld>
            <a:endParaRPr 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F5C9C08-C178-4571-BE90-B11658656BAB}" type="slidenum">
              <a:rPr lang="en-US" smtClean="0"/>
              <a:pPr/>
              <a:t>5</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17F62EE0-CC4F-4BA5-ADCA-296DFB4489D2}" type="slidenum">
              <a:rPr lang="en-US" smtClean="0"/>
              <a:pPr/>
              <a:t>6</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6B2E948A-1B9E-4393-B185-ECB254036BC4}" type="slidenum">
              <a:rPr lang="en-US" smtClean="0"/>
              <a:pPr/>
              <a:t>7</a:t>
            </a:fld>
            <a:endParaRPr lang="en-US"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3FFA588C-718B-4B80-9DC1-2643FD8DB0A4}" type="slidenum">
              <a:rPr lang="en-US" smtClean="0"/>
              <a:pPr/>
              <a:t>8</a:t>
            </a:fld>
            <a:endParaRPr lang="en-US" dirty="0"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21CE15B-424D-4CC7-8B71-88B89787B3DA}"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71475"/>
            <a:ext cx="2057400" cy="57546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71475"/>
            <a:ext cx="6019800" cy="57546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905000" y="371475"/>
            <a:ext cx="4572000" cy="474663"/>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25963"/>
          </a:xfrm>
          <a:prstGeom prst="rect">
            <a:avLst/>
          </a:prstGeom>
        </p:spPr>
        <p:txBody>
          <a:bodyPr/>
          <a:lstStyle/>
          <a:p>
            <a:pPr lvl="0"/>
            <a:endParaRPr lang="en-US" noProof="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905000" y="371475"/>
            <a:ext cx="4572000" cy="474663"/>
          </a:xfrm>
          <a:prstGeom prst="rect">
            <a:avLst/>
          </a:prstGeom>
          <a:solidFill>
            <a:schemeClr val="bg1"/>
          </a:solidFill>
          <a:ln w="15875">
            <a:solidFill>
              <a:srgbClr val="000000"/>
            </a:solidFill>
            <a:miter lim="800000"/>
            <a:headEnd/>
            <a:tailEnd/>
          </a:ln>
        </p:spPr>
        <p:txBody>
          <a:bodyPr vert="horz" wrap="square" lIns="91440" tIns="91440" rIns="91440" bIns="91440" numCol="1" anchor="ctr" anchorCtr="0" compatLnSpc="1">
            <a:prstTxWarp prst="textNoShape">
              <a:avLst/>
            </a:prstTxWarp>
            <a:spAutoFit/>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a:solidFill>
            <a:schemeClr val="tx2"/>
          </a:solidFill>
          <a:latin typeface="+mj-lt"/>
          <a:ea typeface="+mj-ea"/>
          <a:cs typeface="+mj-cs"/>
        </a:defRPr>
      </a:lvl1pPr>
      <a:lvl2pPr algn="ctr" rtl="0" eaLnBrk="0" fontAlgn="base" hangingPunct="0">
        <a:spcBef>
          <a:spcPct val="0"/>
        </a:spcBef>
        <a:spcAft>
          <a:spcPct val="0"/>
        </a:spcAft>
        <a:defRPr>
          <a:solidFill>
            <a:schemeClr val="tx2"/>
          </a:solidFill>
          <a:latin typeface="Arial" charset="0"/>
        </a:defRPr>
      </a:lvl2pPr>
      <a:lvl3pPr algn="ctr" rtl="0" eaLnBrk="0" fontAlgn="base" hangingPunct="0">
        <a:spcBef>
          <a:spcPct val="0"/>
        </a:spcBef>
        <a:spcAft>
          <a:spcPct val="0"/>
        </a:spcAft>
        <a:defRPr>
          <a:solidFill>
            <a:schemeClr val="tx2"/>
          </a:solidFill>
          <a:latin typeface="Arial" charset="0"/>
        </a:defRPr>
      </a:lvl3pPr>
      <a:lvl4pPr algn="ctr" rtl="0" eaLnBrk="0" fontAlgn="base" hangingPunct="0">
        <a:spcBef>
          <a:spcPct val="0"/>
        </a:spcBef>
        <a:spcAft>
          <a:spcPct val="0"/>
        </a:spcAft>
        <a:defRPr>
          <a:solidFill>
            <a:schemeClr val="tx2"/>
          </a:solidFill>
          <a:latin typeface="Arial" charset="0"/>
        </a:defRPr>
      </a:lvl4pPr>
      <a:lvl5pPr algn="ctr" rtl="0" eaLnBrk="0" fontAlgn="base" hangingPunct="0">
        <a:spcBef>
          <a:spcPct val="0"/>
        </a:spcBef>
        <a:spcAft>
          <a:spcPct val="0"/>
        </a:spcAft>
        <a:defRPr>
          <a:solidFill>
            <a:schemeClr val="tx2"/>
          </a:solidFill>
          <a:latin typeface="Arial" charset="0"/>
        </a:defRPr>
      </a:lvl5pPr>
      <a:lvl6pPr marL="457200" algn="ctr" rtl="0" fontAlgn="base">
        <a:spcBef>
          <a:spcPct val="0"/>
        </a:spcBef>
        <a:spcAft>
          <a:spcPct val="0"/>
        </a:spcAft>
        <a:defRPr>
          <a:solidFill>
            <a:schemeClr val="tx2"/>
          </a:solidFill>
          <a:latin typeface="Arial" charset="0"/>
        </a:defRPr>
      </a:lvl6pPr>
      <a:lvl7pPr marL="914400" algn="ctr" rtl="0" fontAlgn="base">
        <a:spcBef>
          <a:spcPct val="0"/>
        </a:spcBef>
        <a:spcAft>
          <a:spcPct val="0"/>
        </a:spcAft>
        <a:defRPr>
          <a:solidFill>
            <a:schemeClr val="tx2"/>
          </a:solidFill>
          <a:latin typeface="Arial" charset="0"/>
        </a:defRPr>
      </a:lvl7pPr>
      <a:lvl8pPr marL="1371600" algn="ctr" rtl="0" fontAlgn="base">
        <a:spcBef>
          <a:spcPct val="0"/>
        </a:spcBef>
        <a:spcAft>
          <a:spcPct val="0"/>
        </a:spcAft>
        <a:defRPr>
          <a:solidFill>
            <a:schemeClr val="tx2"/>
          </a:solidFill>
          <a:latin typeface="Arial" charset="0"/>
        </a:defRPr>
      </a:lvl8pPr>
      <a:lvl9pPr marL="1828800" algn="ctr" rtl="0" fontAlgn="base">
        <a:spcBef>
          <a:spcPct val="0"/>
        </a:spcBef>
        <a:spcAft>
          <a:spcPct val="0"/>
        </a:spcAft>
        <a:defRPr>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1.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3.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2781300" y="180975"/>
            <a:ext cx="3581400" cy="474663"/>
          </a:xfrm>
        </p:spPr>
        <p:txBody>
          <a:bodyPr/>
          <a:lstStyle/>
          <a:p>
            <a:pPr eaLnBrk="1" hangingPunct="1"/>
            <a:r>
              <a:rPr lang="en-US" dirty="0" smtClean="0"/>
              <a:t>Venous return supports preload</a:t>
            </a:r>
          </a:p>
        </p:txBody>
      </p:sp>
      <p:sp>
        <p:nvSpPr>
          <p:cNvPr id="7171" name="Text Box 5"/>
          <p:cNvSpPr txBox="1">
            <a:spLocks noChangeArrowheads="1"/>
          </p:cNvSpPr>
          <p:nvPr/>
        </p:nvSpPr>
        <p:spPr bwMode="auto">
          <a:xfrm>
            <a:off x="1066800" y="856979"/>
            <a:ext cx="7010400" cy="3391441"/>
          </a:xfrm>
          <a:prstGeom prst="rect">
            <a:avLst/>
          </a:prstGeom>
          <a:solidFill>
            <a:schemeClr val="bg1"/>
          </a:solidFill>
          <a:ln w="15875">
            <a:solidFill>
              <a:schemeClr val="tx1"/>
            </a:solidFill>
            <a:miter lim="800000"/>
            <a:headEnd/>
            <a:tailEnd type="none" w="lg" len="lg"/>
          </a:ln>
        </p:spPr>
        <p:txBody>
          <a:bodyPr anchor="ctr">
            <a:spAutoFit/>
          </a:bodyPr>
          <a:lstStyle/>
          <a:p>
            <a:pPr>
              <a:spcBef>
                <a:spcPts val="1000"/>
              </a:spcBef>
              <a:spcAft>
                <a:spcPct val="25000"/>
              </a:spcAft>
            </a:pPr>
            <a:r>
              <a:rPr lang="en-US" sz="1700" u="sng" dirty="0">
                <a:solidFill>
                  <a:schemeClr val="tx2"/>
                </a:solidFill>
              </a:rPr>
              <a:t>Physiological functions of veins</a:t>
            </a:r>
          </a:p>
          <a:p>
            <a:pPr>
              <a:lnSpc>
                <a:spcPct val="90000"/>
              </a:lnSpc>
              <a:spcBef>
                <a:spcPts val="1000"/>
              </a:spcBef>
              <a:spcAft>
                <a:spcPct val="25000"/>
              </a:spcAft>
            </a:pPr>
            <a:r>
              <a:rPr lang="en-US" sz="1700" dirty="0" smtClean="0">
                <a:solidFill>
                  <a:schemeClr val="tx2"/>
                </a:solidFill>
              </a:rPr>
              <a:t>Veins act as blood volume reservoirs (</a:t>
            </a:r>
            <a:r>
              <a:rPr lang="en-US" sz="1700" b="1" dirty="0" smtClean="0">
                <a:solidFill>
                  <a:schemeClr val="tx2"/>
                </a:solidFill>
              </a:rPr>
              <a:t>capacitance vessels</a:t>
            </a:r>
            <a:r>
              <a:rPr lang="en-US" sz="1700" dirty="0" smtClean="0">
                <a:solidFill>
                  <a:schemeClr val="tx2"/>
                </a:solidFill>
              </a:rPr>
              <a:t>).</a:t>
            </a:r>
          </a:p>
          <a:p>
            <a:pPr>
              <a:spcBef>
                <a:spcPts val="1000"/>
              </a:spcBef>
              <a:spcAft>
                <a:spcPct val="25000"/>
              </a:spcAft>
            </a:pPr>
            <a:r>
              <a:rPr lang="en-US" sz="1700" b="1" dirty="0" smtClean="0"/>
              <a:t>Capacitance </a:t>
            </a:r>
            <a:r>
              <a:rPr lang="en-US" sz="1700" b="1" dirty="0"/>
              <a:t>refers to the total volume of the vascular system, i.e. the size of the </a:t>
            </a:r>
            <a:r>
              <a:rPr lang="en-US" sz="1700" b="1" dirty="0" smtClean="0"/>
              <a:t>container.</a:t>
            </a:r>
            <a:endParaRPr lang="en-US" sz="1700" b="1" dirty="0"/>
          </a:p>
          <a:p>
            <a:pPr>
              <a:lnSpc>
                <a:spcPct val="110000"/>
              </a:lnSpc>
              <a:spcBef>
                <a:spcPts val="1000"/>
              </a:spcBef>
              <a:spcAft>
                <a:spcPct val="25000"/>
              </a:spcAft>
            </a:pPr>
            <a:r>
              <a:rPr lang="en-US" sz="1700" b="1" i="1" dirty="0"/>
              <a:t>Baroreflex control of the capacitance vessels redistributes blood as needed to maintain cardiac </a:t>
            </a:r>
            <a:r>
              <a:rPr lang="en-US" sz="1700" b="1" i="1" dirty="0" smtClean="0"/>
              <a:t>preload.</a:t>
            </a:r>
          </a:p>
          <a:p>
            <a:pPr>
              <a:lnSpc>
                <a:spcPct val="110000"/>
              </a:lnSpc>
              <a:spcBef>
                <a:spcPts val="1000"/>
              </a:spcBef>
              <a:spcAft>
                <a:spcPct val="25000"/>
              </a:spcAft>
            </a:pPr>
            <a:r>
              <a:rPr lang="en-US" sz="1700" dirty="0" smtClean="0">
                <a:solidFill>
                  <a:schemeClr val="tx2"/>
                </a:solidFill>
              </a:rPr>
              <a:t>Veins provide a low resistance conduit for return of blood from the periphery to the right atrium.</a:t>
            </a:r>
            <a:endParaRPr lang="en-US" sz="1700" b="1" i="1" dirty="0"/>
          </a:p>
          <a:p>
            <a:pPr>
              <a:lnSpc>
                <a:spcPct val="110000"/>
              </a:lnSpc>
              <a:spcAft>
                <a:spcPct val="25000"/>
              </a:spcAft>
            </a:pPr>
            <a:r>
              <a:rPr lang="en-US" sz="1700" dirty="0">
                <a:solidFill>
                  <a:schemeClr val="tx2"/>
                </a:solidFill>
              </a:rPr>
              <a:t>Normal venous function helps to prevent dependent </a:t>
            </a:r>
            <a:r>
              <a:rPr lang="en-US" sz="1700" dirty="0" smtClean="0">
                <a:solidFill>
                  <a:schemeClr val="tx2"/>
                </a:solidFill>
              </a:rPr>
              <a:t>edema.</a:t>
            </a:r>
            <a:endParaRPr lang="en-US" sz="1700" dirty="0"/>
          </a:p>
        </p:txBody>
      </p:sp>
      <p:sp>
        <p:nvSpPr>
          <p:cNvPr id="7172" name="Text Box 9"/>
          <p:cNvSpPr txBox="1">
            <a:spLocks noChangeArrowheads="1"/>
          </p:cNvSpPr>
          <p:nvPr/>
        </p:nvSpPr>
        <p:spPr bwMode="auto">
          <a:xfrm>
            <a:off x="1876425" y="4556125"/>
            <a:ext cx="5391150" cy="1221104"/>
          </a:xfrm>
          <a:prstGeom prst="rect">
            <a:avLst/>
          </a:prstGeom>
          <a:solidFill>
            <a:schemeClr val="bg1"/>
          </a:solidFill>
          <a:ln w="15875" algn="ctr">
            <a:solidFill>
              <a:schemeClr val="tx1"/>
            </a:solidFill>
            <a:miter lim="800000"/>
            <a:headEnd/>
            <a:tailEnd type="none" w="lg" len="lg"/>
          </a:ln>
        </p:spPr>
        <p:txBody>
          <a:bodyPr wrap="square">
            <a:spAutoFit/>
          </a:bodyPr>
          <a:lstStyle/>
          <a:p>
            <a:pPr eaLnBrk="0" hangingPunct="0">
              <a:lnSpc>
                <a:spcPct val="150000"/>
              </a:lnSpc>
              <a:spcAft>
                <a:spcPct val="40000"/>
              </a:spcAft>
            </a:pPr>
            <a:r>
              <a:rPr lang="en-US" sz="1700" b="1" dirty="0"/>
              <a:t>Capacitance vessels are veins in the liver, lungs, spleen, intestines &amp; subcutaneous venous </a:t>
            </a:r>
            <a:r>
              <a:rPr lang="en-US" sz="1700" b="1" dirty="0" smtClean="0"/>
              <a:t>plexus (all in the distribution of the inferior vena cava).</a:t>
            </a:r>
            <a:endParaRPr lang="en-US" sz="1700" b="1"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1" descr="casual skeleton"/>
          <p:cNvPicPr>
            <a:picLocks noGrp="1" noChangeAspect="1" noChangeArrowheads="1"/>
          </p:cNvPicPr>
          <p:nvPr>
            <p:ph idx="1"/>
          </p:nvPr>
        </p:nvPicPr>
        <p:blipFill>
          <a:blip r:embed="rId4" cstate="print"/>
          <a:srcRect l="23085" t="10101" r="25327" b="7401"/>
          <a:stretch>
            <a:fillRect/>
          </a:stretch>
        </p:blipFill>
        <p:spPr bwMode="auto">
          <a:xfrm>
            <a:off x="6705600" y="1981200"/>
            <a:ext cx="1752600" cy="3733800"/>
          </a:xfrm>
          <a:noFill/>
          <a:ln>
            <a:miter lim="800000"/>
            <a:headEnd/>
            <a:tailEnd/>
          </a:ln>
        </p:spPr>
      </p:pic>
      <p:sp>
        <p:nvSpPr>
          <p:cNvPr id="14339" name="Rectangle 2"/>
          <p:cNvSpPr>
            <a:spLocks noGrp="1" noChangeArrowheads="1"/>
          </p:cNvSpPr>
          <p:nvPr>
            <p:ph type="title"/>
          </p:nvPr>
        </p:nvSpPr>
        <p:spPr>
          <a:xfrm>
            <a:off x="2057400" y="228600"/>
            <a:ext cx="5029200" cy="474663"/>
          </a:xfrm>
        </p:spPr>
        <p:txBody>
          <a:bodyPr/>
          <a:lstStyle/>
          <a:p>
            <a:pPr eaLnBrk="1" hangingPunct="1"/>
            <a:r>
              <a:rPr lang="en-US" dirty="0" smtClean="0"/>
              <a:t>Mechanical resistance to flow in large veins</a:t>
            </a:r>
          </a:p>
        </p:txBody>
      </p:sp>
      <p:grpSp>
        <p:nvGrpSpPr>
          <p:cNvPr id="14340" name="Group 46"/>
          <p:cNvGrpSpPr>
            <a:grpSpLocks/>
          </p:cNvGrpSpPr>
          <p:nvPr/>
        </p:nvGrpSpPr>
        <p:grpSpPr bwMode="auto">
          <a:xfrm>
            <a:off x="881063" y="1371600"/>
            <a:ext cx="6696075" cy="4081463"/>
            <a:chOff x="555" y="864"/>
            <a:chExt cx="4218" cy="2571"/>
          </a:xfrm>
        </p:grpSpPr>
        <p:sp>
          <p:nvSpPr>
            <p:cNvPr id="14341" name="Text Box 4"/>
            <p:cNvSpPr txBox="1">
              <a:spLocks noChangeArrowheads="1"/>
            </p:cNvSpPr>
            <p:nvPr/>
          </p:nvSpPr>
          <p:spPr bwMode="auto">
            <a:xfrm>
              <a:off x="555" y="864"/>
              <a:ext cx="3573" cy="2571"/>
            </a:xfrm>
            <a:prstGeom prst="rect">
              <a:avLst/>
            </a:prstGeom>
            <a:solidFill>
              <a:schemeClr val="bg1"/>
            </a:solidFill>
            <a:ln w="15875">
              <a:solidFill>
                <a:srgbClr val="000000"/>
              </a:solidFill>
              <a:miter lim="800000"/>
              <a:headEnd/>
              <a:tailEnd type="none" w="lg" len="lg"/>
            </a:ln>
          </p:spPr>
          <p:txBody>
            <a:bodyPr>
              <a:spAutoFit/>
            </a:bodyPr>
            <a:lstStyle/>
            <a:p>
              <a:pPr>
                <a:spcAft>
                  <a:spcPts val="600"/>
                </a:spcAft>
              </a:pPr>
              <a:r>
                <a:rPr lang="en-US" sz="1700" u="sng" dirty="0"/>
                <a:t>Large veins</a:t>
              </a:r>
            </a:p>
            <a:p>
              <a:pPr>
                <a:spcAft>
                  <a:spcPts val="600"/>
                </a:spcAft>
              </a:pPr>
              <a:r>
                <a:rPr lang="en-US" sz="1700" dirty="0"/>
                <a:t>Resistance is near zero when wide open</a:t>
              </a:r>
              <a:r>
                <a:rPr lang="en-US" sz="1700" u="sng" dirty="0"/>
                <a:t> </a:t>
              </a:r>
            </a:p>
            <a:p>
              <a:pPr>
                <a:spcAft>
                  <a:spcPts val="600"/>
                </a:spcAft>
              </a:pPr>
              <a:r>
                <a:rPr lang="en-US" sz="1700" u="sng" dirty="0"/>
                <a:t>Veins are compressed at their entry to the thorax</a:t>
              </a:r>
              <a:endParaRPr lang="en-US" sz="1700" dirty="0"/>
            </a:p>
            <a:p>
              <a:pPr lvl="1">
                <a:spcAft>
                  <a:spcPts val="600"/>
                </a:spcAft>
              </a:pPr>
              <a:r>
                <a:rPr lang="en-US" sz="1700" dirty="0"/>
                <a:t>Superficial neck veins are partly collapsed</a:t>
              </a:r>
            </a:p>
            <a:p>
              <a:pPr lvl="1">
                <a:spcAft>
                  <a:spcPts val="600"/>
                </a:spcAft>
              </a:pPr>
              <a:r>
                <a:rPr lang="en-US" sz="1700" dirty="0"/>
                <a:t> Arm veins angle over 1st rib</a:t>
              </a:r>
            </a:p>
            <a:p>
              <a:pPr lvl="1">
                <a:spcAft>
                  <a:spcPts val="600"/>
                </a:spcAft>
              </a:pPr>
              <a:r>
                <a:rPr lang="en-US" sz="1700" dirty="0"/>
                <a:t>Abdominal veins are partly collapsed due to pressure from viscera</a:t>
              </a:r>
            </a:p>
            <a:p>
              <a:pPr>
                <a:spcAft>
                  <a:spcPts val="600"/>
                </a:spcAft>
              </a:pPr>
              <a:r>
                <a:rPr lang="en-US" sz="1700" dirty="0"/>
                <a:t>Compression of the large veins increases resistance resulting in peripheral venous pressures of 4 to 7 mm Hg</a:t>
              </a:r>
            </a:p>
            <a:p>
              <a:pPr>
                <a:spcAft>
                  <a:spcPts val="600"/>
                </a:spcAft>
              </a:pPr>
              <a:r>
                <a:rPr lang="en-US" sz="1700" dirty="0"/>
                <a:t>Increasing right atrial pressure above 4 to 7 mm Hg causes distention of large veins.</a:t>
              </a:r>
            </a:p>
            <a:p>
              <a:pPr>
                <a:spcAft>
                  <a:spcPts val="600"/>
                </a:spcAft>
              </a:pPr>
              <a:r>
                <a:rPr lang="en-US" sz="1700" dirty="0"/>
                <a:t>Further increases in RAP increase peripheral venous pressure.</a:t>
              </a:r>
            </a:p>
          </p:txBody>
        </p:sp>
        <p:sp>
          <p:nvSpPr>
            <p:cNvPr id="14342" name="Oval 25"/>
            <p:cNvSpPr>
              <a:spLocks noChangeArrowheads="1"/>
            </p:cNvSpPr>
            <p:nvPr/>
          </p:nvSpPr>
          <p:spPr bwMode="auto">
            <a:xfrm>
              <a:off x="4725" y="1488"/>
              <a:ext cx="48" cy="48"/>
            </a:xfrm>
            <a:prstGeom prst="ellipse">
              <a:avLst/>
            </a:prstGeom>
            <a:solidFill>
              <a:srgbClr val="00CCFF"/>
            </a:solidFill>
            <a:ln w="15875">
              <a:solidFill>
                <a:schemeClr val="bg1"/>
              </a:solidFill>
              <a:round/>
              <a:headEnd/>
              <a:tailEnd type="none" w="lg" len="lg"/>
            </a:ln>
          </p:spPr>
          <p:txBody>
            <a:bodyPr wrap="none" anchor="ctr">
              <a:spAutoFit/>
            </a:bodyPr>
            <a:lstStyle/>
            <a:p>
              <a:endParaRPr lang="en-US" dirty="0"/>
            </a:p>
          </p:txBody>
        </p:sp>
        <p:sp>
          <p:nvSpPr>
            <p:cNvPr id="14343" name="Oval 26"/>
            <p:cNvSpPr>
              <a:spLocks noChangeArrowheads="1"/>
            </p:cNvSpPr>
            <p:nvPr/>
          </p:nvSpPr>
          <p:spPr bwMode="auto">
            <a:xfrm>
              <a:off x="4617" y="1479"/>
              <a:ext cx="48" cy="48"/>
            </a:xfrm>
            <a:prstGeom prst="ellipse">
              <a:avLst/>
            </a:prstGeom>
            <a:solidFill>
              <a:srgbClr val="00CCFF"/>
            </a:solidFill>
            <a:ln w="15875" algn="ctr">
              <a:solidFill>
                <a:schemeClr val="bg1"/>
              </a:solidFill>
              <a:round/>
              <a:headEnd/>
              <a:tailEnd type="none" w="lg" len="lg"/>
            </a:ln>
          </p:spPr>
          <p:txBody>
            <a:bodyPr wrap="none" anchor="ctr">
              <a:spAutoFit/>
            </a:bodyPr>
            <a:lstStyle/>
            <a:p>
              <a:endParaRPr lang="en-US" dirty="0"/>
            </a:p>
          </p:txBody>
        </p:sp>
        <p:sp>
          <p:nvSpPr>
            <p:cNvPr id="14344" name="Freeform 28"/>
            <p:cNvSpPr>
              <a:spLocks/>
            </p:cNvSpPr>
            <p:nvPr/>
          </p:nvSpPr>
          <p:spPr bwMode="auto">
            <a:xfrm>
              <a:off x="4617" y="1584"/>
              <a:ext cx="96" cy="48"/>
            </a:xfrm>
            <a:custGeom>
              <a:avLst/>
              <a:gdLst>
                <a:gd name="T0" fmla="*/ 52 w 409"/>
                <a:gd name="T1" fmla="*/ 21 h 150"/>
                <a:gd name="T2" fmla="*/ 40 w 409"/>
                <a:gd name="T3" fmla="*/ 21 h 150"/>
                <a:gd name="T4" fmla="*/ 31 w 409"/>
                <a:gd name="T5" fmla="*/ 15 h 150"/>
                <a:gd name="T6" fmla="*/ 23 w 409"/>
                <a:gd name="T7" fmla="*/ 9 h 150"/>
                <a:gd name="T8" fmla="*/ 17 w 409"/>
                <a:gd name="T9" fmla="*/ 5 h 150"/>
                <a:gd name="T10" fmla="*/ 10 w 409"/>
                <a:gd name="T11" fmla="*/ 2 h 150"/>
                <a:gd name="T12" fmla="*/ 1 w 409"/>
                <a:gd name="T13" fmla="*/ 8 h 150"/>
                <a:gd name="T14" fmla="*/ 1 w 409"/>
                <a:gd name="T15" fmla="*/ 19 h 150"/>
                <a:gd name="T16" fmla="*/ 5 w 409"/>
                <a:gd name="T17" fmla="*/ 29 h 150"/>
                <a:gd name="T18" fmla="*/ 27 w 409"/>
                <a:gd name="T19" fmla="*/ 43 h 150"/>
                <a:gd name="T20" fmla="*/ 41 w 409"/>
                <a:gd name="T21" fmla="*/ 48 h 150"/>
                <a:gd name="T22" fmla="*/ 75 w 409"/>
                <a:gd name="T23" fmla="*/ 44 h 150"/>
                <a:gd name="T24" fmla="*/ 86 w 409"/>
                <a:gd name="T25" fmla="*/ 36 h 150"/>
                <a:gd name="T26" fmla="*/ 93 w 409"/>
                <a:gd name="T27" fmla="*/ 26 h 150"/>
                <a:gd name="T28" fmla="*/ 78 w 409"/>
                <a:gd name="T29" fmla="*/ 10 h 150"/>
                <a:gd name="T30" fmla="*/ 59 w 409"/>
                <a:gd name="T31" fmla="*/ 19 h 150"/>
                <a:gd name="T32" fmla="*/ 52 w 409"/>
                <a:gd name="T33" fmla="*/ 21 h 15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9"/>
                <a:gd name="T52" fmla="*/ 0 h 150"/>
                <a:gd name="T53" fmla="*/ 409 w 409"/>
                <a:gd name="T54" fmla="*/ 150 h 15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9" h="150">
                  <a:moveTo>
                    <a:pt x="221" y="67"/>
                  </a:moveTo>
                  <a:cubicBezTo>
                    <a:pt x="199" y="69"/>
                    <a:pt x="191" y="70"/>
                    <a:pt x="169" y="65"/>
                  </a:cubicBezTo>
                  <a:cubicBezTo>
                    <a:pt x="156" y="62"/>
                    <a:pt x="148" y="49"/>
                    <a:pt x="134" y="46"/>
                  </a:cubicBezTo>
                  <a:cubicBezTo>
                    <a:pt x="123" y="38"/>
                    <a:pt x="111" y="33"/>
                    <a:pt x="98" y="29"/>
                  </a:cubicBezTo>
                  <a:cubicBezTo>
                    <a:pt x="91" y="22"/>
                    <a:pt x="71" y="16"/>
                    <a:pt x="71" y="16"/>
                  </a:cubicBezTo>
                  <a:cubicBezTo>
                    <a:pt x="63" y="7"/>
                    <a:pt x="56" y="8"/>
                    <a:pt x="44" y="5"/>
                  </a:cubicBezTo>
                  <a:cubicBezTo>
                    <a:pt x="4" y="9"/>
                    <a:pt x="15" y="0"/>
                    <a:pt x="6" y="24"/>
                  </a:cubicBezTo>
                  <a:cubicBezTo>
                    <a:pt x="0" y="33"/>
                    <a:pt x="2" y="48"/>
                    <a:pt x="3" y="59"/>
                  </a:cubicBezTo>
                  <a:cubicBezTo>
                    <a:pt x="5" y="70"/>
                    <a:pt x="1" y="79"/>
                    <a:pt x="20" y="92"/>
                  </a:cubicBezTo>
                  <a:cubicBezTo>
                    <a:pt x="33" y="112"/>
                    <a:pt x="91" y="133"/>
                    <a:pt x="115" y="135"/>
                  </a:cubicBezTo>
                  <a:cubicBezTo>
                    <a:pt x="135" y="136"/>
                    <a:pt x="154" y="148"/>
                    <a:pt x="174" y="149"/>
                  </a:cubicBezTo>
                  <a:cubicBezTo>
                    <a:pt x="178" y="149"/>
                    <a:pt x="296" y="150"/>
                    <a:pt x="321" y="138"/>
                  </a:cubicBezTo>
                  <a:cubicBezTo>
                    <a:pt x="337" y="131"/>
                    <a:pt x="350" y="119"/>
                    <a:pt x="365" y="111"/>
                  </a:cubicBezTo>
                  <a:cubicBezTo>
                    <a:pt x="374" y="100"/>
                    <a:pt x="386" y="93"/>
                    <a:pt x="395" y="81"/>
                  </a:cubicBezTo>
                  <a:cubicBezTo>
                    <a:pt x="409" y="26"/>
                    <a:pt x="370" y="36"/>
                    <a:pt x="332" y="32"/>
                  </a:cubicBezTo>
                  <a:cubicBezTo>
                    <a:pt x="304" y="38"/>
                    <a:pt x="282" y="56"/>
                    <a:pt x="253" y="59"/>
                  </a:cubicBezTo>
                  <a:cubicBezTo>
                    <a:pt x="248" y="61"/>
                    <a:pt x="202" y="67"/>
                    <a:pt x="221" y="67"/>
                  </a:cubicBezTo>
                  <a:close/>
                </a:path>
              </a:pathLst>
            </a:custGeom>
            <a:noFill/>
            <a:ln w="31750" cap="flat" cmpd="sng">
              <a:solidFill>
                <a:srgbClr val="FF0066"/>
              </a:solidFill>
              <a:prstDash val="solid"/>
              <a:round/>
              <a:headEnd type="none" w="med" len="med"/>
              <a:tailEnd type="none" w="lg" len="lg"/>
            </a:ln>
          </p:spPr>
          <p:txBody>
            <a:bodyPr>
              <a:spAutoFit/>
            </a:bodyPr>
            <a:lstStyle/>
            <a:p>
              <a:endParaRPr lang="en-US" dirty="0"/>
            </a:p>
          </p:txBody>
        </p:sp>
        <p:sp>
          <p:nvSpPr>
            <p:cNvPr id="14345" name="Freeform 21"/>
            <p:cNvSpPr>
              <a:spLocks/>
            </p:cNvSpPr>
            <p:nvPr/>
          </p:nvSpPr>
          <p:spPr bwMode="auto">
            <a:xfrm flipV="1">
              <a:off x="2688" y="1743"/>
              <a:ext cx="1833" cy="81"/>
            </a:xfrm>
            <a:custGeom>
              <a:avLst/>
              <a:gdLst>
                <a:gd name="T0" fmla="*/ 0 w 1728"/>
                <a:gd name="T1" fmla="*/ 0 h 432"/>
                <a:gd name="T2" fmla="*/ 541 w 1728"/>
                <a:gd name="T3" fmla="*/ 9 h 432"/>
                <a:gd name="T4" fmla="*/ 878 w 1728"/>
                <a:gd name="T5" fmla="*/ 24 h 432"/>
                <a:gd name="T6" fmla="*/ 1833 w 1728"/>
                <a:gd name="T7" fmla="*/ 81 h 432"/>
                <a:gd name="T8" fmla="*/ 0 60000 65536"/>
                <a:gd name="T9" fmla="*/ 0 60000 65536"/>
                <a:gd name="T10" fmla="*/ 0 60000 65536"/>
                <a:gd name="T11" fmla="*/ 0 60000 65536"/>
                <a:gd name="T12" fmla="*/ 0 w 1728"/>
                <a:gd name="T13" fmla="*/ 0 h 432"/>
                <a:gd name="T14" fmla="*/ 1728 w 1728"/>
                <a:gd name="T15" fmla="*/ 432 h 432"/>
              </a:gdLst>
              <a:ahLst/>
              <a:cxnLst>
                <a:cxn ang="T8">
                  <a:pos x="T0" y="T1"/>
                </a:cxn>
                <a:cxn ang="T9">
                  <a:pos x="T2" y="T3"/>
                </a:cxn>
                <a:cxn ang="T10">
                  <a:pos x="T4" y="T5"/>
                </a:cxn>
                <a:cxn ang="T11">
                  <a:pos x="T6" y="T7"/>
                </a:cxn>
              </a:cxnLst>
              <a:rect l="T12" t="T13" r="T14" b="T15"/>
              <a:pathLst>
                <a:path w="1728" h="432">
                  <a:moveTo>
                    <a:pt x="0" y="0"/>
                  </a:moveTo>
                  <a:lnTo>
                    <a:pt x="510" y="50"/>
                  </a:lnTo>
                  <a:lnTo>
                    <a:pt x="828" y="129"/>
                  </a:lnTo>
                  <a:lnTo>
                    <a:pt x="1728" y="432"/>
                  </a:lnTo>
                </a:path>
              </a:pathLst>
            </a:custGeom>
            <a:noFill/>
            <a:ln w="19050" cap="flat" cmpd="sng">
              <a:solidFill>
                <a:schemeClr val="tx1"/>
              </a:solidFill>
              <a:prstDash val="solid"/>
              <a:round/>
              <a:headEnd type="none" w="med" len="med"/>
              <a:tailEnd type="stealth" w="lg" len="lg"/>
            </a:ln>
          </p:spPr>
          <p:txBody>
            <a:bodyPr>
              <a:spAutoFit/>
            </a:bodyPr>
            <a:lstStyle/>
            <a:p>
              <a:endParaRPr lang="en-US" dirty="0"/>
            </a:p>
          </p:txBody>
        </p:sp>
        <p:sp>
          <p:nvSpPr>
            <p:cNvPr id="14346" name="Line 22"/>
            <p:cNvSpPr>
              <a:spLocks noChangeShapeType="1"/>
            </p:cNvSpPr>
            <p:nvPr/>
          </p:nvSpPr>
          <p:spPr bwMode="auto">
            <a:xfrm flipV="1">
              <a:off x="3504" y="1632"/>
              <a:ext cx="1056" cy="0"/>
            </a:xfrm>
            <a:prstGeom prst="line">
              <a:avLst/>
            </a:prstGeom>
            <a:noFill/>
            <a:ln w="19050">
              <a:solidFill>
                <a:schemeClr val="tx1"/>
              </a:solidFill>
              <a:round/>
              <a:headEnd/>
              <a:tailEnd type="stealth" w="lg" len="lg"/>
            </a:ln>
          </p:spPr>
          <p:txBody>
            <a:bodyPr>
              <a:spAutoFit/>
            </a:bodyPr>
            <a:lstStyle/>
            <a:p>
              <a:endParaRPr lang="en-US" dirty="0"/>
            </a:p>
          </p:txBody>
        </p:sp>
        <p:sp>
          <p:nvSpPr>
            <p:cNvPr id="14347" name="Freeform 23"/>
            <p:cNvSpPr>
              <a:spLocks/>
            </p:cNvSpPr>
            <p:nvPr/>
          </p:nvSpPr>
          <p:spPr bwMode="auto">
            <a:xfrm flipV="1">
              <a:off x="2304" y="2112"/>
              <a:ext cx="2208" cy="88"/>
            </a:xfrm>
            <a:custGeom>
              <a:avLst/>
              <a:gdLst>
                <a:gd name="T0" fmla="*/ 0 w 2186"/>
                <a:gd name="T1" fmla="*/ 0 h 437"/>
                <a:gd name="T2" fmla="*/ 912 w 2186"/>
                <a:gd name="T3" fmla="*/ 18 h 437"/>
                <a:gd name="T4" fmla="*/ 2208 w 2186"/>
                <a:gd name="T5" fmla="*/ 88 h 437"/>
                <a:gd name="T6" fmla="*/ 0 60000 65536"/>
                <a:gd name="T7" fmla="*/ 0 60000 65536"/>
                <a:gd name="T8" fmla="*/ 0 60000 65536"/>
                <a:gd name="T9" fmla="*/ 0 w 2186"/>
                <a:gd name="T10" fmla="*/ 0 h 437"/>
                <a:gd name="T11" fmla="*/ 2186 w 2186"/>
                <a:gd name="T12" fmla="*/ 437 h 437"/>
              </a:gdLst>
              <a:ahLst/>
              <a:cxnLst>
                <a:cxn ang="T6">
                  <a:pos x="T0" y="T1"/>
                </a:cxn>
                <a:cxn ang="T7">
                  <a:pos x="T2" y="T3"/>
                </a:cxn>
                <a:cxn ang="T8">
                  <a:pos x="T4" y="T5"/>
                </a:cxn>
              </a:cxnLst>
              <a:rect l="T9" t="T10" r="T11" b="T12"/>
              <a:pathLst>
                <a:path w="2186" h="437">
                  <a:moveTo>
                    <a:pt x="0" y="0"/>
                  </a:moveTo>
                  <a:lnTo>
                    <a:pt x="903" y="89"/>
                  </a:lnTo>
                  <a:lnTo>
                    <a:pt x="2186" y="437"/>
                  </a:lnTo>
                </a:path>
              </a:pathLst>
            </a:custGeom>
            <a:noFill/>
            <a:ln w="19050" cap="flat" cmpd="sng">
              <a:solidFill>
                <a:schemeClr val="tx1"/>
              </a:solidFill>
              <a:prstDash val="solid"/>
              <a:round/>
              <a:headEnd type="none" w="med" len="med"/>
              <a:tailEnd type="stealth" w="lg" len="lg"/>
            </a:ln>
          </p:spPr>
          <p:txBody>
            <a:bodyPr>
              <a:spAutoFit/>
            </a:bodyPr>
            <a:lstStyle/>
            <a:p>
              <a:endParaRPr lang="en-US" dirty="0"/>
            </a:p>
          </p:txBody>
        </p:sp>
      </p:gr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063750" y="306388"/>
            <a:ext cx="4953000" cy="381000"/>
          </a:xfrm>
          <a:ln cap="flat" algn="ctr"/>
        </p:spPr>
        <p:txBody>
          <a:bodyPr lIns="45720" tIns="45720" rIns="45720" bIns="45720"/>
          <a:lstStyle/>
          <a:p>
            <a:pPr eaLnBrk="1" hangingPunct="1"/>
            <a:r>
              <a:rPr lang="en-US" smtClean="0"/>
              <a:t>Intra-abdominal pressure &amp; venous resistance</a:t>
            </a:r>
          </a:p>
        </p:txBody>
      </p:sp>
      <p:sp>
        <p:nvSpPr>
          <p:cNvPr id="15363" name="Text Box 4"/>
          <p:cNvSpPr txBox="1">
            <a:spLocks noChangeArrowheads="1"/>
          </p:cNvSpPr>
          <p:nvPr/>
        </p:nvSpPr>
        <p:spPr bwMode="auto">
          <a:xfrm>
            <a:off x="533400" y="992188"/>
            <a:ext cx="8077200" cy="2286000"/>
          </a:xfrm>
          <a:prstGeom prst="rect">
            <a:avLst/>
          </a:prstGeom>
          <a:solidFill>
            <a:schemeClr val="bg1"/>
          </a:solidFill>
          <a:ln w="15875">
            <a:solidFill>
              <a:srgbClr val="000000"/>
            </a:solidFill>
            <a:miter lim="800000"/>
            <a:headEnd/>
            <a:tailEnd type="none" w="lg" len="lg"/>
          </a:ln>
        </p:spPr>
        <p:txBody>
          <a:bodyPr>
            <a:spAutoFit/>
          </a:bodyPr>
          <a:lstStyle/>
          <a:p>
            <a:pPr>
              <a:lnSpc>
                <a:spcPct val="120000"/>
              </a:lnSpc>
            </a:pPr>
            <a:r>
              <a:rPr lang="en-US" sz="1700"/>
              <a:t>Normal recumbent intra-abdominal pressure is ~ 6 mm Hg.</a:t>
            </a:r>
          </a:p>
          <a:p>
            <a:pPr>
              <a:lnSpc>
                <a:spcPct val="120000"/>
              </a:lnSpc>
            </a:pPr>
            <a:r>
              <a:rPr lang="en-US" sz="1700"/>
              <a:t>Intra-abdominal pressure may increase up to 15 to 30 mm Hg with:</a:t>
            </a:r>
          </a:p>
          <a:p>
            <a:pPr lvl="1">
              <a:lnSpc>
                <a:spcPct val="120000"/>
              </a:lnSpc>
            </a:pPr>
            <a:r>
              <a:rPr lang="en-US" sz="1700"/>
              <a:t>Advanced pregnancy</a:t>
            </a:r>
          </a:p>
          <a:p>
            <a:pPr lvl="1">
              <a:lnSpc>
                <a:spcPct val="120000"/>
              </a:lnSpc>
            </a:pPr>
            <a:r>
              <a:rPr lang="en-US" sz="1700"/>
              <a:t>Large intra-abdominal tumors</a:t>
            </a:r>
          </a:p>
          <a:p>
            <a:pPr lvl="1">
              <a:lnSpc>
                <a:spcPct val="120000"/>
              </a:lnSpc>
            </a:pPr>
            <a:r>
              <a:rPr lang="en-US" sz="1700"/>
              <a:t>Ascites (intra-peritoneal edema fluid)</a:t>
            </a:r>
          </a:p>
          <a:p>
            <a:pPr lvl="1">
              <a:lnSpc>
                <a:spcPct val="120000"/>
              </a:lnSpc>
            </a:pPr>
            <a:r>
              <a:rPr lang="en-US" sz="1700"/>
              <a:t>Severe obesity</a:t>
            </a:r>
          </a:p>
          <a:p>
            <a:pPr>
              <a:lnSpc>
                <a:spcPct val="120000"/>
              </a:lnSpc>
            </a:pPr>
            <a:r>
              <a:rPr lang="en-US" sz="1700"/>
              <a:t>Venous pressure must equal or exceed intra-abdominal pressure for flow to occur</a:t>
            </a: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2590800" y="76200"/>
            <a:ext cx="3886200" cy="382588"/>
          </a:xfrm>
          <a:ln cap="flat" algn="ctr"/>
        </p:spPr>
        <p:txBody>
          <a:bodyPr lIns="45720" tIns="45720" rIns="45720" bIns="45720"/>
          <a:lstStyle/>
          <a:p>
            <a:pPr eaLnBrk="1" hangingPunct="1"/>
            <a:r>
              <a:rPr lang="en-US" smtClean="0"/>
              <a:t>Splanchnic circulation &amp; baroreflex</a:t>
            </a:r>
          </a:p>
        </p:txBody>
      </p:sp>
      <p:grpSp>
        <p:nvGrpSpPr>
          <p:cNvPr id="16387" name="Group 42"/>
          <p:cNvGrpSpPr>
            <a:grpSpLocks/>
          </p:cNvGrpSpPr>
          <p:nvPr/>
        </p:nvGrpSpPr>
        <p:grpSpPr bwMode="auto">
          <a:xfrm>
            <a:off x="3048000" y="609600"/>
            <a:ext cx="4495800" cy="5937250"/>
            <a:chOff x="1920" y="384"/>
            <a:chExt cx="2832" cy="3740"/>
          </a:xfrm>
        </p:grpSpPr>
        <p:sp>
          <p:nvSpPr>
            <p:cNvPr id="16390" name="Text Box 6"/>
            <p:cNvSpPr txBox="1">
              <a:spLocks noChangeArrowheads="1"/>
            </p:cNvSpPr>
            <p:nvPr/>
          </p:nvSpPr>
          <p:spPr bwMode="auto">
            <a:xfrm>
              <a:off x="2268" y="384"/>
              <a:ext cx="1272" cy="231"/>
            </a:xfrm>
            <a:prstGeom prst="rect">
              <a:avLst/>
            </a:prstGeom>
            <a:solidFill>
              <a:schemeClr val="bg1"/>
            </a:solidFill>
            <a:ln w="15875">
              <a:solidFill>
                <a:schemeClr val="tx1"/>
              </a:solidFill>
              <a:miter lim="800000"/>
              <a:headEnd/>
              <a:tailEnd type="none" w="lg" len="lg"/>
            </a:ln>
          </p:spPr>
          <p:txBody>
            <a:bodyPr anchor="ctr">
              <a:spAutoFit/>
            </a:bodyPr>
            <a:lstStyle/>
            <a:p>
              <a:r>
                <a:rPr lang="en-US" sz="1700">
                  <a:cs typeface="Arial" charset="0"/>
                </a:rPr>
                <a:t>↓ </a:t>
              </a:r>
              <a:r>
                <a:rPr lang="en-US" sz="1700"/>
                <a:t>Arterial pressure</a:t>
              </a:r>
            </a:p>
          </p:txBody>
        </p:sp>
        <p:sp>
          <p:nvSpPr>
            <p:cNvPr id="16391" name="Text Box 7"/>
            <p:cNvSpPr txBox="1">
              <a:spLocks noChangeArrowheads="1"/>
            </p:cNvSpPr>
            <p:nvPr/>
          </p:nvSpPr>
          <p:spPr bwMode="auto">
            <a:xfrm>
              <a:off x="2400" y="822"/>
              <a:ext cx="1008" cy="231"/>
            </a:xfrm>
            <a:prstGeom prst="rect">
              <a:avLst/>
            </a:prstGeom>
            <a:solidFill>
              <a:schemeClr val="bg1"/>
            </a:solidFill>
            <a:ln w="15875">
              <a:solidFill>
                <a:schemeClr val="tx1"/>
              </a:solidFill>
              <a:miter lim="800000"/>
              <a:headEnd/>
              <a:tailEnd type="none" w="lg" len="lg"/>
            </a:ln>
          </p:spPr>
          <p:txBody>
            <a:bodyPr anchor="ctr">
              <a:spAutoFit/>
            </a:bodyPr>
            <a:lstStyle/>
            <a:p>
              <a:r>
                <a:rPr lang="en-US" sz="1700"/>
                <a:t>Baroreceptors</a:t>
              </a:r>
            </a:p>
          </p:txBody>
        </p:sp>
        <p:sp>
          <p:nvSpPr>
            <p:cNvPr id="16392" name="Text Box 8"/>
            <p:cNvSpPr txBox="1">
              <a:spLocks noChangeArrowheads="1"/>
            </p:cNvSpPr>
            <p:nvPr/>
          </p:nvSpPr>
          <p:spPr bwMode="auto">
            <a:xfrm>
              <a:off x="2280" y="1261"/>
              <a:ext cx="1248" cy="231"/>
            </a:xfrm>
            <a:prstGeom prst="rect">
              <a:avLst/>
            </a:prstGeom>
            <a:solidFill>
              <a:schemeClr val="bg1"/>
            </a:solidFill>
            <a:ln w="15875">
              <a:solidFill>
                <a:schemeClr val="tx1"/>
              </a:solidFill>
              <a:miter lim="800000"/>
              <a:headEnd/>
              <a:tailEnd type="none" w="lg" len="lg"/>
            </a:ln>
          </p:spPr>
          <p:txBody>
            <a:bodyPr anchor="ctr">
              <a:spAutoFit/>
            </a:bodyPr>
            <a:lstStyle/>
            <a:p>
              <a:r>
                <a:rPr lang="en-US" sz="1700"/>
                <a:t>Vasomotor center</a:t>
              </a:r>
            </a:p>
          </p:txBody>
        </p:sp>
        <p:sp>
          <p:nvSpPr>
            <p:cNvPr id="16393" name="Text Box 11"/>
            <p:cNvSpPr txBox="1">
              <a:spLocks noChangeArrowheads="1"/>
            </p:cNvSpPr>
            <p:nvPr/>
          </p:nvSpPr>
          <p:spPr bwMode="auto">
            <a:xfrm>
              <a:off x="2343" y="2577"/>
              <a:ext cx="1122" cy="231"/>
            </a:xfrm>
            <a:prstGeom prst="rect">
              <a:avLst/>
            </a:prstGeom>
            <a:solidFill>
              <a:schemeClr val="bg1"/>
            </a:solidFill>
            <a:ln w="15875">
              <a:solidFill>
                <a:schemeClr val="tx1"/>
              </a:solidFill>
              <a:miter lim="800000"/>
              <a:headEnd/>
              <a:tailEnd type="none" w="lg" len="lg"/>
            </a:ln>
          </p:spPr>
          <p:txBody>
            <a:bodyPr anchor="ctr">
              <a:spAutoFit/>
            </a:bodyPr>
            <a:lstStyle/>
            <a:p>
              <a:r>
                <a:rPr lang="en-US" sz="1700"/>
                <a:t>↑  venous return</a:t>
              </a:r>
            </a:p>
          </p:txBody>
        </p:sp>
        <p:sp>
          <p:nvSpPr>
            <p:cNvPr id="16394" name="Text Box 12"/>
            <p:cNvSpPr txBox="1">
              <a:spLocks noChangeArrowheads="1"/>
            </p:cNvSpPr>
            <p:nvPr/>
          </p:nvSpPr>
          <p:spPr bwMode="auto">
            <a:xfrm>
              <a:off x="2501" y="3015"/>
              <a:ext cx="806" cy="231"/>
            </a:xfrm>
            <a:prstGeom prst="rect">
              <a:avLst/>
            </a:prstGeom>
            <a:solidFill>
              <a:schemeClr val="bg1"/>
            </a:solidFill>
            <a:ln w="15875">
              <a:solidFill>
                <a:schemeClr val="tx1"/>
              </a:solidFill>
              <a:miter lim="800000"/>
              <a:headEnd/>
              <a:tailEnd type="none" w="lg" len="lg"/>
            </a:ln>
          </p:spPr>
          <p:txBody>
            <a:bodyPr anchor="ctr">
              <a:spAutoFit/>
            </a:bodyPr>
            <a:lstStyle/>
            <a:p>
              <a:pPr algn="ctr"/>
              <a:r>
                <a:rPr lang="en-US" sz="1700"/>
                <a:t>↑ Preload</a:t>
              </a:r>
            </a:p>
          </p:txBody>
        </p:sp>
        <p:sp>
          <p:nvSpPr>
            <p:cNvPr id="16395" name="Text Box 13"/>
            <p:cNvSpPr txBox="1">
              <a:spLocks noChangeArrowheads="1"/>
            </p:cNvSpPr>
            <p:nvPr/>
          </p:nvSpPr>
          <p:spPr bwMode="auto">
            <a:xfrm>
              <a:off x="1920" y="2138"/>
              <a:ext cx="1968" cy="231"/>
            </a:xfrm>
            <a:prstGeom prst="rect">
              <a:avLst/>
            </a:prstGeom>
            <a:solidFill>
              <a:schemeClr val="bg1"/>
            </a:solidFill>
            <a:ln w="15875" algn="ctr">
              <a:solidFill>
                <a:srgbClr val="000000"/>
              </a:solidFill>
              <a:miter lim="800000"/>
              <a:headEnd/>
              <a:tailEnd/>
            </a:ln>
          </p:spPr>
          <p:txBody>
            <a:bodyPr anchor="ctr">
              <a:spAutoFit/>
            </a:bodyPr>
            <a:lstStyle/>
            <a:p>
              <a:pPr algn="ctr">
                <a:spcAft>
                  <a:spcPct val="25000"/>
                </a:spcAft>
              </a:pPr>
              <a:r>
                <a:rPr lang="en-US" sz="1700"/>
                <a:t>Constrict capacitance vessels</a:t>
              </a:r>
            </a:p>
          </p:txBody>
        </p:sp>
        <p:sp>
          <p:nvSpPr>
            <p:cNvPr id="16396" name="Text Box 15"/>
            <p:cNvSpPr txBox="1">
              <a:spLocks noChangeArrowheads="1"/>
            </p:cNvSpPr>
            <p:nvPr/>
          </p:nvSpPr>
          <p:spPr bwMode="auto">
            <a:xfrm>
              <a:off x="2172" y="1699"/>
              <a:ext cx="1464" cy="231"/>
            </a:xfrm>
            <a:prstGeom prst="rect">
              <a:avLst/>
            </a:prstGeom>
            <a:solidFill>
              <a:schemeClr val="bg1"/>
            </a:solidFill>
            <a:ln w="15875" algn="ctr">
              <a:solidFill>
                <a:srgbClr val="000000"/>
              </a:solidFill>
              <a:miter lim="800000"/>
              <a:headEnd/>
              <a:tailEnd/>
            </a:ln>
          </p:spPr>
          <p:txBody>
            <a:bodyPr anchor="ctr">
              <a:spAutoFit/>
            </a:bodyPr>
            <a:lstStyle/>
            <a:p>
              <a:pPr>
                <a:spcAft>
                  <a:spcPct val="25000"/>
                </a:spcAft>
              </a:pPr>
              <a:r>
                <a:rPr lang="en-US" sz="1700">
                  <a:cs typeface="Arial" charset="0"/>
                </a:rPr>
                <a:t>↑ </a:t>
              </a:r>
              <a:r>
                <a:rPr lang="en-US" sz="1700"/>
                <a:t>Sympathetic activity</a:t>
              </a:r>
            </a:p>
          </p:txBody>
        </p:sp>
        <p:sp>
          <p:nvSpPr>
            <p:cNvPr id="16397" name="Text Box 16"/>
            <p:cNvSpPr txBox="1">
              <a:spLocks noChangeArrowheads="1"/>
            </p:cNvSpPr>
            <p:nvPr/>
          </p:nvSpPr>
          <p:spPr bwMode="auto">
            <a:xfrm>
              <a:off x="2683" y="3893"/>
              <a:ext cx="442" cy="231"/>
            </a:xfrm>
            <a:prstGeom prst="rect">
              <a:avLst/>
            </a:prstGeom>
            <a:solidFill>
              <a:schemeClr val="bg1"/>
            </a:solidFill>
            <a:ln w="15875">
              <a:solidFill>
                <a:schemeClr val="tx1"/>
              </a:solidFill>
              <a:miter lim="800000"/>
              <a:headEnd/>
              <a:tailEnd type="none" w="lg" len="lg"/>
            </a:ln>
          </p:spPr>
          <p:txBody>
            <a:bodyPr anchor="ctr">
              <a:spAutoFit/>
            </a:bodyPr>
            <a:lstStyle/>
            <a:p>
              <a:r>
                <a:rPr lang="en-US" sz="1700"/>
                <a:t>↑ CO</a:t>
              </a:r>
            </a:p>
          </p:txBody>
        </p:sp>
        <p:sp>
          <p:nvSpPr>
            <p:cNvPr id="16398" name="Text Box 17"/>
            <p:cNvSpPr txBox="1">
              <a:spLocks noChangeArrowheads="1"/>
            </p:cNvSpPr>
            <p:nvPr/>
          </p:nvSpPr>
          <p:spPr bwMode="auto">
            <a:xfrm>
              <a:off x="2304" y="3454"/>
              <a:ext cx="1200" cy="231"/>
            </a:xfrm>
            <a:prstGeom prst="rect">
              <a:avLst/>
            </a:prstGeom>
            <a:solidFill>
              <a:schemeClr val="bg1"/>
            </a:solidFill>
            <a:ln w="15875">
              <a:solidFill>
                <a:schemeClr val="tx1"/>
              </a:solidFill>
              <a:miter lim="800000"/>
              <a:headEnd/>
              <a:tailEnd type="none" w="lg" len="lg"/>
            </a:ln>
          </p:spPr>
          <p:txBody>
            <a:bodyPr anchor="ctr">
              <a:spAutoFit/>
            </a:bodyPr>
            <a:lstStyle/>
            <a:p>
              <a:r>
                <a:rPr lang="en-US" sz="1700"/>
                <a:t>↑ Stroke volume</a:t>
              </a:r>
            </a:p>
          </p:txBody>
        </p:sp>
        <p:cxnSp>
          <p:nvCxnSpPr>
            <p:cNvPr id="16399" name="AutoShape 20"/>
            <p:cNvCxnSpPr>
              <a:cxnSpLocks noChangeShapeType="1"/>
              <a:stCxn id="16390" idx="2"/>
              <a:endCxn id="16391" idx="0"/>
            </p:cNvCxnSpPr>
            <p:nvPr/>
          </p:nvCxnSpPr>
          <p:spPr bwMode="auto">
            <a:xfrm>
              <a:off x="2904" y="620"/>
              <a:ext cx="0" cy="197"/>
            </a:xfrm>
            <a:prstGeom prst="straightConnector1">
              <a:avLst/>
            </a:prstGeom>
            <a:noFill/>
            <a:ln w="15875">
              <a:solidFill>
                <a:schemeClr val="tx1"/>
              </a:solidFill>
              <a:round/>
              <a:headEnd/>
              <a:tailEnd type="stealth" w="lg" len="lg"/>
            </a:ln>
          </p:spPr>
        </p:cxnSp>
        <p:cxnSp>
          <p:nvCxnSpPr>
            <p:cNvPr id="16400" name="AutoShape 21"/>
            <p:cNvCxnSpPr>
              <a:cxnSpLocks noChangeShapeType="1"/>
              <a:stCxn id="16391" idx="2"/>
              <a:endCxn id="16392" idx="0"/>
            </p:cNvCxnSpPr>
            <p:nvPr/>
          </p:nvCxnSpPr>
          <p:spPr bwMode="auto">
            <a:xfrm>
              <a:off x="2904" y="1058"/>
              <a:ext cx="0" cy="198"/>
            </a:xfrm>
            <a:prstGeom prst="straightConnector1">
              <a:avLst/>
            </a:prstGeom>
            <a:noFill/>
            <a:ln w="15875">
              <a:solidFill>
                <a:schemeClr val="tx1"/>
              </a:solidFill>
              <a:round/>
              <a:headEnd/>
              <a:tailEnd type="stealth" w="lg" len="lg"/>
            </a:ln>
          </p:spPr>
        </p:cxnSp>
        <p:cxnSp>
          <p:nvCxnSpPr>
            <p:cNvPr id="16401" name="AutoShape 22"/>
            <p:cNvCxnSpPr>
              <a:cxnSpLocks noChangeShapeType="1"/>
              <a:stCxn id="16392" idx="2"/>
              <a:endCxn id="16396" idx="0"/>
            </p:cNvCxnSpPr>
            <p:nvPr/>
          </p:nvCxnSpPr>
          <p:spPr bwMode="auto">
            <a:xfrm>
              <a:off x="2904" y="1497"/>
              <a:ext cx="0" cy="197"/>
            </a:xfrm>
            <a:prstGeom prst="straightConnector1">
              <a:avLst/>
            </a:prstGeom>
            <a:noFill/>
            <a:ln w="15875">
              <a:solidFill>
                <a:schemeClr val="tx1"/>
              </a:solidFill>
              <a:round/>
              <a:headEnd/>
              <a:tailEnd type="stealth" w="lg" len="lg"/>
            </a:ln>
          </p:spPr>
        </p:cxnSp>
        <p:cxnSp>
          <p:nvCxnSpPr>
            <p:cNvPr id="16402" name="AutoShape 23"/>
            <p:cNvCxnSpPr>
              <a:cxnSpLocks noChangeShapeType="1"/>
              <a:stCxn id="16396" idx="2"/>
              <a:endCxn id="16395" idx="0"/>
            </p:cNvCxnSpPr>
            <p:nvPr/>
          </p:nvCxnSpPr>
          <p:spPr bwMode="auto">
            <a:xfrm>
              <a:off x="2904" y="1935"/>
              <a:ext cx="0" cy="198"/>
            </a:xfrm>
            <a:prstGeom prst="straightConnector1">
              <a:avLst/>
            </a:prstGeom>
            <a:noFill/>
            <a:ln w="15875">
              <a:solidFill>
                <a:schemeClr val="tx1"/>
              </a:solidFill>
              <a:round/>
              <a:headEnd/>
              <a:tailEnd type="stealth" w="lg" len="lg"/>
            </a:ln>
          </p:spPr>
        </p:cxnSp>
        <p:cxnSp>
          <p:nvCxnSpPr>
            <p:cNvPr id="16403" name="AutoShape 24"/>
            <p:cNvCxnSpPr>
              <a:cxnSpLocks noChangeShapeType="1"/>
              <a:stCxn id="16395" idx="2"/>
              <a:endCxn id="16393" idx="0"/>
            </p:cNvCxnSpPr>
            <p:nvPr/>
          </p:nvCxnSpPr>
          <p:spPr bwMode="auto">
            <a:xfrm>
              <a:off x="2904" y="2374"/>
              <a:ext cx="0" cy="198"/>
            </a:xfrm>
            <a:prstGeom prst="straightConnector1">
              <a:avLst/>
            </a:prstGeom>
            <a:noFill/>
            <a:ln w="15875">
              <a:solidFill>
                <a:schemeClr val="tx1"/>
              </a:solidFill>
              <a:round/>
              <a:headEnd/>
              <a:tailEnd type="stealth" w="lg" len="lg"/>
            </a:ln>
          </p:spPr>
        </p:cxnSp>
        <p:cxnSp>
          <p:nvCxnSpPr>
            <p:cNvPr id="16404" name="AutoShape 25"/>
            <p:cNvCxnSpPr>
              <a:cxnSpLocks noChangeShapeType="1"/>
              <a:stCxn id="16393" idx="2"/>
              <a:endCxn id="16394" idx="0"/>
            </p:cNvCxnSpPr>
            <p:nvPr/>
          </p:nvCxnSpPr>
          <p:spPr bwMode="auto">
            <a:xfrm>
              <a:off x="2904" y="2813"/>
              <a:ext cx="0" cy="197"/>
            </a:xfrm>
            <a:prstGeom prst="straightConnector1">
              <a:avLst/>
            </a:prstGeom>
            <a:noFill/>
            <a:ln w="15875">
              <a:solidFill>
                <a:schemeClr val="tx1"/>
              </a:solidFill>
              <a:round/>
              <a:headEnd/>
              <a:tailEnd type="stealth" w="lg" len="lg"/>
            </a:ln>
          </p:spPr>
        </p:cxnSp>
        <p:cxnSp>
          <p:nvCxnSpPr>
            <p:cNvPr id="16405" name="AutoShape 26"/>
            <p:cNvCxnSpPr>
              <a:cxnSpLocks noChangeShapeType="1"/>
              <a:stCxn id="16394" idx="2"/>
              <a:endCxn id="16398" idx="0"/>
            </p:cNvCxnSpPr>
            <p:nvPr/>
          </p:nvCxnSpPr>
          <p:spPr bwMode="auto">
            <a:xfrm>
              <a:off x="2904" y="3251"/>
              <a:ext cx="0" cy="198"/>
            </a:xfrm>
            <a:prstGeom prst="straightConnector1">
              <a:avLst/>
            </a:prstGeom>
            <a:noFill/>
            <a:ln w="15875">
              <a:solidFill>
                <a:schemeClr val="tx1"/>
              </a:solidFill>
              <a:round/>
              <a:headEnd/>
              <a:tailEnd type="stealth" w="lg" len="lg"/>
            </a:ln>
          </p:spPr>
        </p:cxnSp>
        <p:cxnSp>
          <p:nvCxnSpPr>
            <p:cNvPr id="16406" name="AutoShape 27"/>
            <p:cNvCxnSpPr>
              <a:cxnSpLocks noChangeShapeType="1"/>
              <a:stCxn id="16398" idx="2"/>
              <a:endCxn id="16397" idx="0"/>
            </p:cNvCxnSpPr>
            <p:nvPr/>
          </p:nvCxnSpPr>
          <p:spPr bwMode="auto">
            <a:xfrm>
              <a:off x="2904" y="3690"/>
              <a:ext cx="0" cy="198"/>
            </a:xfrm>
            <a:prstGeom prst="straightConnector1">
              <a:avLst/>
            </a:prstGeom>
            <a:noFill/>
            <a:ln w="15875">
              <a:solidFill>
                <a:schemeClr val="tx1"/>
              </a:solidFill>
              <a:round/>
              <a:headEnd/>
              <a:tailEnd type="stealth" w="lg" len="lg"/>
            </a:ln>
          </p:spPr>
        </p:cxnSp>
        <p:cxnSp>
          <p:nvCxnSpPr>
            <p:cNvPr id="16407" name="AutoShape 28"/>
            <p:cNvCxnSpPr>
              <a:cxnSpLocks noChangeShapeType="1"/>
              <a:stCxn id="16397" idx="3"/>
              <a:endCxn id="16390" idx="3"/>
            </p:cNvCxnSpPr>
            <p:nvPr/>
          </p:nvCxnSpPr>
          <p:spPr bwMode="auto">
            <a:xfrm flipV="1">
              <a:off x="3130" y="500"/>
              <a:ext cx="415" cy="3509"/>
            </a:xfrm>
            <a:prstGeom prst="bentConnector3">
              <a:avLst>
                <a:gd name="adj1" fmla="val 354694"/>
              </a:avLst>
            </a:prstGeom>
            <a:noFill/>
            <a:ln w="15875">
              <a:solidFill>
                <a:schemeClr val="tx1"/>
              </a:solidFill>
              <a:miter lim="800000"/>
              <a:headEnd/>
              <a:tailEnd type="stealth" w="lg" len="lg"/>
            </a:ln>
          </p:spPr>
        </p:cxnSp>
        <p:grpSp>
          <p:nvGrpSpPr>
            <p:cNvPr id="16408" name="Group 31"/>
            <p:cNvGrpSpPr>
              <a:grpSpLocks/>
            </p:cNvGrpSpPr>
            <p:nvPr/>
          </p:nvGrpSpPr>
          <p:grpSpPr bwMode="auto">
            <a:xfrm>
              <a:off x="4464" y="624"/>
              <a:ext cx="288" cy="289"/>
              <a:chOff x="715" y="1884"/>
              <a:chExt cx="288" cy="289"/>
            </a:xfrm>
          </p:grpSpPr>
          <p:sp>
            <p:nvSpPr>
              <p:cNvPr id="16409" name="Oval 30"/>
              <p:cNvSpPr>
                <a:spLocks noChangeArrowheads="1"/>
              </p:cNvSpPr>
              <p:nvPr/>
            </p:nvSpPr>
            <p:spPr bwMode="auto">
              <a:xfrm>
                <a:off x="715" y="1885"/>
                <a:ext cx="288" cy="288"/>
              </a:xfrm>
              <a:prstGeom prst="ellipse">
                <a:avLst/>
              </a:prstGeom>
              <a:solidFill>
                <a:schemeClr val="bg1"/>
              </a:solidFill>
              <a:ln w="15875">
                <a:solidFill>
                  <a:schemeClr val="tx1"/>
                </a:solidFill>
                <a:round/>
                <a:headEnd/>
                <a:tailEnd type="none" w="lg" len="lg"/>
              </a:ln>
            </p:spPr>
            <p:txBody>
              <a:bodyPr wrap="none" anchor="ctr">
                <a:spAutoFit/>
              </a:bodyPr>
              <a:lstStyle/>
              <a:p>
                <a:endParaRPr lang="en-US"/>
              </a:p>
            </p:txBody>
          </p:sp>
          <p:sp>
            <p:nvSpPr>
              <p:cNvPr id="16410" name="Text Box 29"/>
              <p:cNvSpPr txBox="1">
                <a:spLocks noChangeArrowheads="1"/>
              </p:cNvSpPr>
              <p:nvPr/>
            </p:nvSpPr>
            <p:spPr bwMode="auto">
              <a:xfrm>
                <a:off x="745" y="1884"/>
                <a:ext cx="228" cy="288"/>
              </a:xfrm>
              <a:prstGeom prst="rect">
                <a:avLst/>
              </a:prstGeom>
              <a:noFill/>
              <a:ln w="15875">
                <a:noFill/>
                <a:miter lim="800000"/>
                <a:headEnd/>
                <a:tailEnd type="none" w="lg" len="lg"/>
              </a:ln>
            </p:spPr>
            <p:txBody>
              <a:bodyPr wrap="none">
                <a:spAutoFit/>
              </a:bodyPr>
              <a:lstStyle/>
              <a:p>
                <a:r>
                  <a:rPr lang="en-US" sz="2400"/>
                  <a:t>+</a:t>
                </a:r>
              </a:p>
            </p:txBody>
          </p:sp>
        </p:grpSp>
      </p:grpSp>
      <p:sp>
        <p:nvSpPr>
          <p:cNvPr id="16388" name="Text Box 33"/>
          <p:cNvSpPr txBox="1">
            <a:spLocks noChangeArrowheads="1"/>
          </p:cNvSpPr>
          <p:nvPr/>
        </p:nvSpPr>
        <p:spPr bwMode="auto">
          <a:xfrm>
            <a:off x="304800" y="990600"/>
            <a:ext cx="3140075" cy="960438"/>
          </a:xfrm>
          <a:prstGeom prst="rect">
            <a:avLst/>
          </a:prstGeom>
          <a:solidFill>
            <a:schemeClr val="bg1"/>
          </a:solidFill>
          <a:ln w="15875" algn="ctr">
            <a:solidFill>
              <a:schemeClr val="tx1"/>
            </a:solidFill>
            <a:miter lim="800000"/>
            <a:headEnd/>
            <a:tailEnd type="none" w="lg" len="lg"/>
          </a:ln>
        </p:spPr>
        <p:txBody>
          <a:bodyPr>
            <a:spAutoFit/>
          </a:bodyPr>
          <a:lstStyle/>
          <a:p>
            <a:pPr eaLnBrk="0" hangingPunct="0">
              <a:lnSpc>
                <a:spcPct val="110000"/>
              </a:lnSpc>
              <a:spcAft>
                <a:spcPct val="25000"/>
              </a:spcAft>
            </a:pPr>
            <a:r>
              <a:rPr lang="en-US" sz="1700"/>
              <a:t>Baroreflex response to hypotension also includes effects on arterioles and heart</a:t>
            </a:r>
          </a:p>
        </p:txBody>
      </p:sp>
      <p:sp>
        <p:nvSpPr>
          <p:cNvPr id="16389" name="Rectangle 39"/>
          <p:cNvSpPr>
            <a:spLocks noChangeArrowheads="1"/>
          </p:cNvSpPr>
          <p:nvPr/>
        </p:nvSpPr>
        <p:spPr bwMode="auto">
          <a:xfrm>
            <a:off x="304800" y="2133600"/>
            <a:ext cx="2819400" cy="955646"/>
          </a:xfrm>
          <a:prstGeom prst="rect">
            <a:avLst/>
          </a:prstGeom>
          <a:solidFill>
            <a:schemeClr val="bg1"/>
          </a:solidFill>
          <a:ln w="15875" algn="ctr">
            <a:solidFill>
              <a:schemeClr val="tx1"/>
            </a:solidFill>
            <a:miter lim="800000"/>
            <a:headEnd/>
            <a:tailEnd type="none" w="lg" len="lg"/>
          </a:ln>
        </p:spPr>
        <p:txBody>
          <a:bodyPr wrap="square">
            <a:spAutoFit/>
          </a:bodyPr>
          <a:lstStyle/>
          <a:p>
            <a:pPr eaLnBrk="0" hangingPunct="0">
              <a:lnSpc>
                <a:spcPct val="110000"/>
              </a:lnSpc>
              <a:spcAft>
                <a:spcPct val="25000"/>
              </a:spcAft>
            </a:pPr>
            <a:r>
              <a:rPr lang="en-US" sz="1700" b="1" dirty="0"/>
              <a:t>The baroreflex does not affect veins feeding the superior vena cava.</a:t>
            </a: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4"/>
          <p:cNvSpPr>
            <a:spLocks noGrp="1" noChangeArrowheads="1"/>
          </p:cNvSpPr>
          <p:nvPr>
            <p:ph type="title"/>
          </p:nvPr>
        </p:nvSpPr>
        <p:spPr>
          <a:xfrm>
            <a:off x="685800" y="152400"/>
            <a:ext cx="7696200" cy="369332"/>
          </a:xfrm>
          <a:ln cap="flat" algn="ctr"/>
        </p:spPr>
        <p:txBody>
          <a:bodyPr lIns="45720" tIns="45720" rIns="45720" bIns="45720"/>
          <a:lstStyle/>
          <a:p>
            <a:pPr eaLnBrk="1" hangingPunct="1"/>
            <a:r>
              <a:rPr lang="en-US" b="1" i="1" dirty="0" smtClean="0"/>
              <a:t>In a closed system like the circulation, gravity does not affect flow</a:t>
            </a:r>
          </a:p>
        </p:txBody>
      </p:sp>
      <p:sp>
        <p:nvSpPr>
          <p:cNvPr id="2052" name="Text Box 88"/>
          <p:cNvSpPr txBox="1">
            <a:spLocks noChangeArrowheads="1"/>
          </p:cNvSpPr>
          <p:nvPr/>
        </p:nvSpPr>
        <p:spPr bwMode="auto">
          <a:xfrm>
            <a:off x="457200" y="3048000"/>
            <a:ext cx="3505200" cy="1401762"/>
          </a:xfrm>
          <a:prstGeom prst="rect">
            <a:avLst/>
          </a:prstGeom>
          <a:solidFill>
            <a:schemeClr val="bg1"/>
          </a:solidFill>
          <a:ln w="15875">
            <a:solidFill>
              <a:srgbClr val="000000"/>
            </a:solidFill>
            <a:miter lim="800000"/>
            <a:headEnd/>
            <a:tailEnd/>
          </a:ln>
        </p:spPr>
        <p:txBody>
          <a:bodyPr rIns="45720">
            <a:spAutoFit/>
          </a:bodyPr>
          <a:lstStyle/>
          <a:p>
            <a:r>
              <a:rPr lang="en-US" sz="1700"/>
              <a:t>Hydrostatic pressure due to gravity</a:t>
            </a:r>
          </a:p>
          <a:p>
            <a:r>
              <a:rPr lang="en-US" sz="1700"/>
              <a:t>Pg = </a:t>
            </a:r>
            <a:r>
              <a:rPr lang="en-US" sz="1700">
                <a:latin typeface="Symbol" pitchFamily="18" charset="2"/>
              </a:rPr>
              <a:t>r</a:t>
            </a:r>
            <a:r>
              <a:rPr lang="en-US" sz="1700"/>
              <a:t>gh;   or Pg ~ h</a:t>
            </a:r>
          </a:p>
          <a:p>
            <a:r>
              <a:rPr lang="en-US" sz="1700">
                <a:latin typeface="Symbol" pitchFamily="18" charset="2"/>
              </a:rPr>
              <a:t>r = </a:t>
            </a:r>
            <a:r>
              <a:rPr lang="en-US" sz="1700"/>
              <a:t>density</a:t>
            </a:r>
          </a:p>
          <a:p>
            <a:r>
              <a:rPr lang="en-US" sz="1700"/>
              <a:t>g = acceleration of gravity</a:t>
            </a:r>
          </a:p>
          <a:p>
            <a:r>
              <a:rPr lang="en-US" sz="1700"/>
              <a:t>h = height of column</a:t>
            </a:r>
          </a:p>
        </p:txBody>
      </p:sp>
      <p:sp>
        <p:nvSpPr>
          <p:cNvPr id="2053" name="Text Box 109"/>
          <p:cNvSpPr txBox="1">
            <a:spLocks noChangeArrowheads="1"/>
          </p:cNvSpPr>
          <p:nvPr/>
        </p:nvSpPr>
        <p:spPr bwMode="auto">
          <a:xfrm>
            <a:off x="533400" y="4800600"/>
            <a:ext cx="5715000" cy="1531188"/>
          </a:xfrm>
          <a:prstGeom prst="rect">
            <a:avLst/>
          </a:prstGeom>
          <a:solidFill>
            <a:schemeClr val="bg1"/>
          </a:solidFill>
          <a:ln w="15875">
            <a:solidFill>
              <a:srgbClr val="000000"/>
            </a:solidFill>
            <a:miter lim="800000"/>
            <a:headEnd/>
            <a:tailEnd/>
          </a:ln>
        </p:spPr>
        <p:txBody>
          <a:bodyPr wrap="square" lIns="45720" rIns="45720">
            <a:spAutoFit/>
          </a:bodyPr>
          <a:lstStyle/>
          <a:p>
            <a:pPr>
              <a:lnSpc>
                <a:spcPct val="110000"/>
              </a:lnSpc>
            </a:pPr>
            <a:r>
              <a:rPr lang="en-US" sz="1700" u="sng" dirty="0"/>
              <a:t>Pressure difference driving flow</a:t>
            </a:r>
          </a:p>
          <a:p>
            <a:pPr>
              <a:lnSpc>
                <a:spcPct val="110000"/>
              </a:lnSpc>
            </a:pPr>
            <a:r>
              <a:rPr lang="en-US" sz="1700" dirty="0"/>
              <a:t>Arterial side: 100 + Pg</a:t>
            </a:r>
          </a:p>
          <a:p>
            <a:pPr>
              <a:lnSpc>
                <a:spcPct val="110000"/>
              </a:lnSpc>
            </a:pPr>
            <a:r>
              <a:rPr lang="en-US" sz="1700" dirty="0"/>
              <a:t>Venous side: zero minus Pg</a:t>
            </a:r>
          </a:p>
          <a:p>
            <a:pPr>
              <a:lnSpc>
                <a:spcPct val="110000"/>
              </a:lnSpc>
            </a:pPr>
            <a:r>
              <a:rPr lang="en-US" sz="1700" dirty="0">
                <a:latin typeface="Symbol" pitchFamily="18" charset="2"/>
              </a:rPr>
              <a:t>D</a:t>
            </a:r>
            <a:r>
              <a:rPr lang="en-US" sz="1700" dirty="0"/>
              <a:t>P = 100 + Pg - Pg = 100 mm Hg</a:t>
            </a:r>
          </a:p>
          <a:p>
            <a:pPr>
              <a:lnSpc>
                <a:spcPct val="110000"/>
              </a:lnSpc>
            </a:pPr>
            <a:r>
              <a:rPr lang="en-US" sz="1700" b="1" i="1" dirty="0"/>
              <a:t>Gravitational effects on arterial &amp; venous side </a:t>
            </a:r>
            <a:r>
              <a:rPr lang="en-US" sz="1700" b="1" i="1" dirty="0" smtClean="0"/>
              <a:t>cancel</a:t>
            </a:r>
            <a:endParaRPr lang="en-US" sz="1700" b="1" i="1" dirty="0"/>
          </a:p>
        </p:txBody>
      </p:sp>
      <p:grpSp>
        <p:nvGrpSpPr>
          <p:cNvPr id="33" name="Group 32"/>
          <p:cNvGrpSpPr/>
          <p:nvPr/>
        </p:nvGrpSpPr>
        <p:grpSpPr>
          <a:xfrm>
            <a:off x="914400" y="609600"/>
            <a:ext cx="7467600" cy="2057400"/>
            <a:chOff x="914400" y="609600"/>
            <a:chExt cx="7467600" cy="2057400"/>
          </a:xfrm>
        </p:grpSpPr>
        <p:sp>
          <p:nvSpPr>
            <p:cNvPr id="2054" name="Text Box 86"/>
            <p:cNvSpPr txBox="1">
              <a:spLocks noChangeArrowheads="1"/>
            </p:cNvSpPr>
            <p:nvPr/>
          </p:nvSpPr>
          <p:spPr bwMode="auto">
            <a:xfrm>
              <a:off x="5791200" y="609600"/>
              <a:ext cx="2590800" cy="615553"/>
            </a:xfrm>
            <a:prstGeom prst="rect">
              <a:avLst/>
            </a:prstGeom>
            <a:solidFill>
              <a:schemeClr val="bg1"/>
            </a:solidFill>
            <a:ln w="15875">
              <a:solidFill>
                <a:srgbClr val="000000"/>
              </a:solidFill>
              <a:miter lim="800000"/>
              <a:headEnd/>
              <a:tailEnd/>
            </a:ln>
          </p:spPr>
          <p:txBody>
            <a:bodyPr wrap="square" anchor="ctr">
              <a:spAutoFit/>
            </a:bodyPr>
            <a:lstStyle/>
            <a:p>
              <a:r>
                <a:rPr lang="en-US" sz="1700" b="1" dirty="0" smtClean="0"/>
                <a:t>Recumbent, circulation below heart</a:t>
              </a:r>
              <a:endParaRPr lang="en-US" sz="1700" b="1" dirty="0"/>
            </a:p>
          </p:txBody>
        </p:sp>
        <p:sp>
          <p:nvSpPr>
            <p:cNvPr id="2055" name="Text Box 69"/>
            <p:cNvSpPr txBox="1">
              <a:spLocks noChangeArrowheads="1"/>
            </p:cNvSpPr>
            <p:nvPr/>
          </p:nvSpPr>
          <p:spPr bwMode="auto">
            <a:xfrm>
              <a:off x="3429000" y="1217612"/>
              <a:ext cx="1925638" cy="382588"/>
            </a:xfrm>
            <a:prstGeom prst="rect">
              <a:avLst/>
            </a:prstGeom>
            <a:solidFill>
              <a:schemeClr val="bg1"/>
            </a:solidFill>
            <a:ln w="15875">
              <a:solidFill>
                <a:srgbClr val="000000"/>
              </a:solidFill>
              <a:miter lim="800000"/>
              <a:headEnd/>
              <a:tailEnd/>
            </a:ln>
          </p:spPr>
          <p:txBody>
            <a:bodyPr anchor="ctr">
              <a:spAutoFit/>
            </a:bodyPr>
            <a:lstStyle/>
            <a:p>
              <a:pPr algn="ctr"/>
              <a:r>
                <a:rPr lang="en-US"/>
                <a:t>P</a:t>
              </a:r>
              <a:r>
                <a:rPr lang="en-US" baseline="-25000"/>
                <a:t>1</a:t>
              </a:r>
              <a:r>
                <a:rPr lang="en-US"/>
                <a:t> = </a:t>
              </a:r>
              <a:r>
                <a:rPr lang="en-US" sz="1700"/>
                <a:t>100 mm Hg</a:t>
              </a:r>
            </a:p>
          </p:txBody>
        </p:sp>
        <p:sp>
          <p:nvSpPr>
            <p:cNvPr id="2056" name="Text Box 83"/>
            <p:cNvSpPr txBox="1">
              <a:spLocks noChangeArrowheads="1"/>
            </p:cNvSpPr>
            <p:nvPr/>
          </p:nvSpPr>
          <p:spPr bwMode="auto">
            <a:xfrm>
              <a:off x="3429000" y="2284412"/>
              <a:ext cx="2057400" cy="382588"/>
            </a:xfrm>
            <a:prstGeom prst="rect">
              <a:avLst/>
            </a:prstGeom>
            <a:solidFill>
              <a:schemeClr val="bg1"/>
            </a:solidFill>
            <a:ln w="15875">
              <a:solidFill>
                <a:srgbClr val="000000"/>
              </a:solidFill>
              <a:miter lim="800000"/>
              <a:headEnd/>
              <a:tailEnd/>
            </a:ln>
          </p:spPr>
          <p:txBody>
            <a:bodyPr anchor="ctr">
              <a:spAutoFit/>
            </a:bodyPr>
            <a:lstStyle/>
            <a:p>
              <a:pPr algn="ctr"/>
              <a:r>
                <a:rPr lang="en-US"/>
                <a:t>P</a:t>
              </a:r>
              <a:r>
                <a:rPr lang="en-US" baseline="-25000"/>
                <a:t>2</a:t>
              </a:r>
              <a:r>
                <a:rPr lang="en-US"/>
                <a:t> = </a:t>
              </a:r>
              <a:r>
                <a:rPr lang="en-US" sz="1700"/>
                <a:t>Zero mm Hg</a:t>
              </a:r>
            </a:p>
          </p:txBody>
        </p:sp>
        <p:grpSp>
          <p:nvGrpSpPr>
            <p:cNvPr id="2057" name="Group 145"/>
            <p:cNvGrpSpPr>
              <a:grpSpLocks/>
            </p:cNvGrpSpPr>
            <p:nvPr/>
          </p:nvGrpSpPr>
          <p:grpSpPr bwMode="auto">
            <a:xfrm>
              <a:off x="5486400" y="1350962"/>
              <a:ext cx="2743200" cy="1238250"/>
              <a:chOff x="3360" y="756"/>
              <a:chExt cx="1728" cy="780"/>
            </a:xfrm>
          </p:grpSpPr>
          <p:grpSp>
            <p:nvGrpSpPr>
              <p:cNvPr id="2073" name="Group 144"/>
              <p:cNvGrpSpPr>
                <a:grpSpLocks/>
              </p:cNvGrpSpPr>
              <p:nvPr/>
            </p:nvGrpSpPr>
            <p:grpSpPr bwMode="auto">
              <a:xfrm>
                <a:off x="3541" y="756"/>
                <a:ext cx="1547" cy="780"/>
                <a:chOff x="3541" y="756"/>
                <a:chExt cx="1547" cy="780"/>
              </a:xfrm>
            </p:grpSpPr>
            <p:sp>
              <p:nvSpPr>
                <p:cNvPr id="2076" name="AutoShape 54"/>
                <p:cNvSpPr>
                  <a:spLocks/>
                </p:cNvSpPr>
                <p:nvPr/>
              </p:nvSpPr>
              <p:spPr bwMode="auto">
                <a:xfrm>
                  <a:off x="3560" y="756"/>
                  <a:ext cx="1528" cy="780"/>
                </a:xfrm>
                <a:prstGeom prst="rightBracket">
                  <a:avLst>
                    <a:gd name="adj" fmla="val 8333"/>
                  </a:avLst>
                </a:prstGeom>
                <a:gradFill rotWithShape="1">
                  <a:gsLst>
                    <a:gs pos="0">
                      <a:srgbClr val="CC3300"/>
                    </a:gs>
                    <a:gs pos="100000">
                      <a:srgbClr val="0066FF"/>
                    </a:gs>
                  </a:gsLst>
                  <a:lin ang="5400000" scaled="1"/>
                </a:gradFill>
                <a:ln w="15875">
                  <a:solidFill>
                    <a:srgbClr val="000000"/>
                  </a:solidFill>
                  <a:round/>
                  <a:headEnd/>
                  <a:tailEnd/>
                </a:ln>
              </p:spPr>
              <p:txBody>
                <a:bodyPr lIns="45720" rIns="45720" anchor="ctr">
                  <a:spAutoFit/>
                </a:bodyPr>
                <a:lstStyle/>
                <a:p>
                  <a:endParaRPr lang="en-US"/>
                </a:p>
              </p:txBody>
            </p:sp>
            <p:sp>
              <p:nvSpPr>
                <p:cNvPr id="2077" name="AutoShape 55"/>
                <p:cNvSpPr>
                  <a:spLocks/>
                </p:cNvSpPr>
                <p:nvPr/>
              </p:nvSpPr>
              <p:spPr bwMode="auto">
                <a:xfrm>
                  <a:off x="3560" y="902"/>
                  <a:ext cx="1371" cy="488"/>
                </a:xfrm>
                <a:prstGeom prst="rightBracket">
                  <a:avLst>
                    <a:gd name="adj" fmla="val 8333"/>
                  </a:avLst>
                </a:prstGeom>
                <a:solidFill>
                  <a:schemeClr val="bg2"/>
                </a:solidFill>
                <a:ln w="15875">
                  <a:solidFill>
                    <a:srgbClr val="000000"/>
                  </a:solidFill>
                  <a:round/>
                  <a:headEnd/>
                  <a:tailEnd/>
                </a:ln>
              </p:spPr>
              <p:txBody>
                <a:bodyPr lIns="45720" rIns="45720" anchor="ctr">
                  <a:spAutoFit/>
                </a:bodyPr>
                <a:lstStyle/>
                <a:p>
                  <a:endParaRPr lang="en-US"/>
                </a:p>
              </p:txBody>
            </p:sp>
            <p:sp>
              <p:nvSpPr>
                <p:cNvPr id="2078" name="Oval 62"/>
                <p:cNvSpPr>
                  <a:spLocks noChangeArrowheads="1"/>
                </p:cNvSpPr>
                <p:nvPr/>
              </p:nvSpPr>
              <p:spPr bwMode="auto">
                <a:xfrm>
                  <a:off x="3541" y="762"/>
                  <a:ext cx="52" cy="143"/>
                </a:xfrm>
                <a:prstGeom prst="ellipse">
                  <a:avLst/>
                </a:prstGeom>
                <a:solidFill>
                  <a:srgbClr val="CC3300"/>
                </a:solidFill>
                <a:ln w="15875">
                  <a:solidFill>
                    <a:srgbClr val="000000"/>
                  </a:solidFill>
                  <a:round/>
                  <a:headEnd/>
                  <a:tailEnd/>
                </a:ln>
              </p:spPr>
              <p:txBody>
                <a:bodyPr lIns="45720" rIns="45720" anchor="ctr">
                  <a:spAutoFit/>
                </a:bodyPr>
                <a:lstStyle/>
                <a:p>
                  <a:endParaRPr lang="en-US"/>
                </a:p>
              </p:txBody>
            </p:sp>
            <p:sp>
              <p:nvSpPr>
                <p:cNvPr id="2079" name="Oval 63"/>
                <p:cNvSpPr>
                  <a:spLocks noChangeArrowheads="1"/>
                </p:cNvSpPr>
                <p:nvPr/>
              </p:nvSpPr>
              <p:spPr bwMode="auto">
                <a:xfrm>
                  <a:off x="3548" y="1392"/>
                  <a:ext cx="52" cy="142"/>
                </a:xfrm>
                <a:prstGeom prst="ellipse">
                  <a:avLst/>
                </a:prstGeom>
                <a:solidFill>
                  <a:srgbClr val="0066FF"/>
                </a:solidFill>
                <a:ln w="15875">
                  <a:solidFill>
                    <a:srgbClr val="000000"/>
                  </a:solidFill>
                  <a:round/>
                  <a:headEnd/>
                  <a:tailEnd/>
                </a:ln>
              </p:spPr>
              <p:txBody>
                <a:bodyPr lIns="45720" rIns="45720" anchor="ctr">
                  <a:spAutoFit/>
                </a:bodyPr>
                <a:lstStyle/>
                <a:p>
                  <a:endParaRPr lang="en-US"/>
                </a:p>
              </p:txBody>
            </p:sp>
          </p:grpSp>
          <p:sp>
            <p:nvSpPr>
              <p:cNvPr id="2074" name="Line 67"/>
              <p:cNvSpPr>
                <a:spLocks noChangeShapeType="1"/>
              </p:cNvSpPr>
              <p:nvPr/>
            </p:nvSpPr>
            <p:spPr bwMode="auto">
              <a:xfrm>
                <a:off x="3360" y="815"/>
                <a:ext cx="402" cy="0"/>
              </a:xfrm>
              <a:prstGeom prst="line">
                <a:avLst/>
              </a:prstGeom>
              <a:noFill/>
              <a:ln w="15875">
                <a:solidFill>
                  <a:srgbClr val="000000"/>
                </a:solidFill>
                <a:round/>
                <a:headEnd/>
                <a:tailEnd type="stealth" w="lg" len="lg"/>
              </a:ln>
            </p:spPr>
            <p:txBody>
              <a:bodyPr lIns="45720" rIns="45720" anchor="ctr">
                <a:spAutoFit/>
              </a:bodyPr>
              <a:lstStyle/>
              <a:p>
                <a:endParaRPr lang="en-US"/>
              </a:p>
            </p:txBody>
          </p:sp>
          <p:sp>
            <p:nvSpPr>
              <p:cNvPr id="2075" name="Line 94"/>
              <p:cNvSpPr>
                <a:spLocks noChangeShapeType="1"/>
              </p:cNvSpPr>
              <p:nvPr/>
            </p:nvSpPr>
            <p:spPr bwMode="auto">
              <a:xfrm flipH="1">
                <a:off x="3408" y="1458"/>
                <a:ext cx="402" cy="0"/>
              </a:xfrm>
              <a:prstGeom prst="line">
                <a:avLst/>
              </a:prstGeom>
              <a:noFill/>
              <a:ln w="15875">
                <a:solidFill>
                  <a:srgbClr val="000000"/>
                </a:solidFill>
                <a:round/>
                <a:headEnd/>
                <a:tailEnd type="stealth" w="lg" len="lg"/>
              </a:ln>
            </p:spPr>
            <p:txBody>
              <a:bodyPr lIns="45720" rIns="45720" anchor="ctr">
                <a:spAutoFit/>
              </a:bodyPr>
              <a:lstStyle/>
              <a:p>
                <a:endParaRPr lang="en-US"/>
              </a:p>
            </p:txBody>
          </p:sp>
        </p:grpSp>
        <p:sp>
          <p:nvSpPr>
            <p:cNvPr id="2058" name="Text Box 85"/>
            <p:cNvSpPr txBox="1">
              <a:spLocks noChangeArrowheads="1"/>
            </p:cNvSpPr>
            <p:nvPr/>
          </p:nvSpPr>
          <p:spPr bwMode="auto">
            <a:xfrm>
              <a:off x="3429000" y="1758950"/>
              <a:ext cx="1847850" cy="366712"/>
            </a:xfrm>
            <a:prstGeom prst="rect">
              <a:avLst/>
            </a:prstGeom>
            <a:solidFill>
              <a:schemeClr val="bg1"/>
            </a:solidFill>
            <a:ln w="15875" algn="ctr">
              <a:solidFill>
                <a:srgbClr val="000000"/>
              </a:solidFill>
              <a:miter lim="800000"/>
              <a:headEnd/>
              <a:tailEnd/>
            </a:ln>
          </p:spPr>
          <p:txBody>
            <a:bodyPr anchor="ctr">
              <a:spAutoFit/>
            </a:bodyPr>
            <a:lstStyle/>
            <a:p>
              <a:pPr algn="ctr"/>
              <a:r>
                <a:rPr lang="en-US" sz="1700"/>
                <a:t>P</a:t>
              </a:r>
              <a:r>
                <a:rPr lang="en-US" sz="1700" baseline="-25000"/>
                <a:t>1</a:t>
              </a:r>
              <a:r>
                <a:rPr lang="en-US" sz="1700"/>
                <a:t> - P</a:t>
              </a:r>
              <a:r>
                <a:rPr lang="en-US" sz="1700" baseline="-25000"/>
                <a:t>2</a:t>
              </a:r>
              <a:r>
                <a:rPr lang="en-US" sz="1700"/>
                <a:t> = 100 - 0</a:t>
              </a:r>
            </a:p>
          </p:txBody>
        </p:sp>
        <p:graphicFrame>
          <p:nvGraphicFramePr>
            <p:cNvPr id="2050" name="Object 119"/>
            <p:cNvGraphicFramePr>
              <a:graphicFrameLocks noChangeAspect="1"/>
            </p:cNvGraphicFramePr>
            <p:nvPr/>
          </p:nvGraphicFramePr>
          <p:xfrm>
            <a:off x="914400" y="1295400"/>
            <a:ext cx="1905000" cy="684213"/>
          </p:xfrm>
          <a:graphic>
            <a:graphicData uri="http://schemas.openxmlformats.org/presentationml/2006/ole">
              <p:oleObj spid="_x0000_s2050" name="Equation" r:id="rId5" imgW="1091880" imgH="393480" progId="Equation.3">
                <p:embed/>
              </p:oleObj>
            </a:graphicData>
          </a:graphic>
        </p:graphicFrame>
      </p:grpSp>
      <p:grpSp>
        <p:nvGrpSpPr>
          <p:cNvPr id="32" name="Group 31"/>
          <p:cNvGrpSpPr/>
          <p:nvPr/>
        </p:nvGrpSpPr>
        <p:grpSpPr>
          <a:xfrm>
            <a:off x="5957888" y="2986088"/>
            <a:ext cx="3033712" cy="3567112"/>
            <a:chOff x="5957888" y="2833688"/>
            <a:chExt cx="3033712" cy="3567112"/>
          </a:xfrm>
        </p:grpSpPr>
        <p:sp>
          <p:nvSpPr>
            <p:cNvPr id="2059" name="Text Box 87"/>
            <p:cNvSpPr txBox="1">
              <a:spLocks noChangeArrowheads="1"/>
            </p:cNvSpPr>
            <p:nvPr/>
          </p:nvSpPr>
          <p:spPr bwMode="auto">
            <a:xfrm>
              <a:off x="6846888" y="2833688"/>
              <a:ext cx="1154112" cy="366712"/>
            </a:xfrm>
            <a:prstGeom prst="rect">
              <a:avLst/>
            </a:prstGeom>
            <a:solidFill>
              <a:schemeClr val="bg1"/>
            </a:solidFill>
            <a:ln w="15875" algn="ctr">
              <a:solidFill>
                <a:srgbClr val="000000"/>
              </a:solidFill>
              <a:miter lim="800000"/>
              <a:headEnd/>
              <a:tailEnd/>
            </a:ln>
          </p:spPr>
          <p:txBody>
            <a:bodyPr anchor="ctr">
              <a:spAutoFit/>
            </a:bodyPr>
            <a:lstStyle/>
            <a:p>
              <a:pPr algn="ctr"/>
              <a:r>
                <a:rPr lang="en-US" sz="1700" b="1" dirty="0"/>
                <a:t>Standing</a:t>
              </a:r>
            </a:p>
          </p:txBody>
        </p:sp>
        <p:sp>
          <p:nvSpPr>
            <p:cNvPr id="2060" name="Text Box 71"/>
            <p:cNvSpPr txBox="1">
              <a:spLocks noChangeArrowheads="1"/>
            </p:cNvSpPr>
            <p:nvPr/>
          </p:nvSpPr>
          <p:spPr bwMode="auto">
            <a:xfrm>
              <a:off x="7550150" y="3305175"/>
              <a:ext cx="1441450" cy="366713"/>
            </a:xfrm>
            <a:prstGeom prst="rect">
              <a:avLst/>
            </a:prstGeom>
            <a:solidFill>
              <a:schemeClr val="bg1"/>
            </a:solidFill>
            <a:ln w="15875">
              <a:solidFill>
                <a:srgbClr val="000000"/>
              </a:solidFill>
              <a:miter lim="800000"/>
              <a:headEnd/>
              <a:tailEnd/>
            </a:ln>
          </p:spPr>
          <p:txBody>
            <a:bodyPr>
              <a:spAutoFit/>
            </a:bodyPr>
            <a:lstStyle/>
            <a:p>
              <a:r>
                <a:rPr lang="en-US" sz="1700"/>
                <a:t>Zero mm Hg</a:t>
              </a:r>
            </a:p>
          </p:txBody>
        </p:sp>
        <p:sp>
          <p:nvSpPr>
            <p:cNvPr id="2061" name="Text Box 80"/>
            <p:cNvSpPr txBox="1">
              <a:spLocks noChangeArrowheads="1"/>
            </p:cNvSpPr>
            <p:nvPr/>
          </p:nvSpPr>
          <p:spPr bwMode="auto">
            <a:xfrm>
              <a:off x="5957888" y="3305175"/>
              <a:ext cx="1430337" cy="366713"/>
            </a:xfrm>
            <a:prstGeom prst="rect">
              <a:avLst/>
            </a:prstGeom>
            <a:solidFill>
              <a:schemeClr val="bg1"/>
            </a:solidFill>
            <a:ln w="15875">
              <a:solidFill>
                <a:srgbClr val="000000"/>
              </a:solidFill>
              <a:miter lim="800000"/>
              <a:headEnd/>
              <a:tailEnd/>
            </a:ln>
          </p:spPr>
          <p:txBody>
            <a:bodyPr>
              <a:spAutoFit/>
            </a:bodyPr>
            <a:lstStyle/>
            <a:p>
              <a:r>
                <a:rPr lang="en-US" sz="1700"/>
                <a:t>100 mm Hg</a:t>
              </a:r>
            </a:p>
          </p:txBody>
        </p:sp>
        <p:sp>
          <p:nvSpPr>
            <p:cNvPr id="2062" name="Line 90"/>
            <p:cNvSpPr>
              <a:spLocks noChangeShapeType="1"/>
            </p:cNvSpPr>
            <p:nvPr/>
          </p:nvSpPr>
          <p:spPr bwMode="auto">
            <a:xfrm>
              <a:off x="8472488" y="3925888"/>
              <a:ext cx="0" cy="2286000"/>
            </a:xfrm>
            <a:prstGeom prst="line">
              <a:avLst/>
            </a:prstGeom>
            <a:noFill/>
            <a:ln w="15875">
              <a:solidFill>
                <a:srgbClr val="000000"/>
              </a:solidFill>
              <a:round/>
              <a:headEnd type="stealth" w="lg" len="lg"/>
              <a:tailEnd type="stealth" w="lg" len="lg"/>
            </a:ln>
          </p:spPr>
          <p:txBody>
            <a:bodyPr lIns="45720" rIns="45720" anchor="ctr">
              <a:spAutoFit/>
            </a:bodyPr>
            <a:lstStyle/>
            <a:p>
              <a:endParaRPr lang="en-US"/>
            </a:p>
          </p:txBody>
        </p:sp>
        <p:sp>
          <p:nvSpPr>
            <p:cNvPr id="2063" name="Text Box 91"/>
            <p:cNvSpPr txBox="1">
              <a:spLocks noChangeArrowheads="1"/>
            </p:cNvSpPr>
            <p:nvPr/>
          </p:nvSpPr>
          <p:spPr bwMode="auto">
            <a:xfrm>
              <a:off x="8580438" y="5286375"/>
              <a:ext cx="234950" cy="382588"/>
            </a:xfrm>
            <a:prstGeom prst="rect">
              <a:avLst/>
            </a:prstGeom>
            <a:solidFill>
              <a:schemeClr val="bg1"/>
            </a:solidFill>
            <a:ln w="15875">
              <a:solidFill>
                <a:srgbClr val="000000"/>
              </a:solidFill>
              <a:miter lim="800000"/>
              <a:headEnd/>
              <a:tailEnd/>
            </a:ln>
          </p:spPr>
          <p:txBody>
            <a:bodyPr wrap="none" lIns="45720" rIns="45720">
              <a:spAutoFit/>
            </a:bodyPr>
            <a:lstStyle/>
            <a:p>
              <a:r>
                <a:rPr lang="en-US"/>
                <a:t>h</a:t>
              </a:r>
            </a:p>
          </p:txBody>
        </p:sp>
        <p:sp>
          <p:nvSpPr>
            <p:cNvPr id="2064" name="AutoShape 98"/>
            <p:cNvSpPr>
              <a:spLocks/>
            </p:cNvSpPr>
            <p:nvPr/>
          </p:nvSpPr>
          <p:spPr bwMode="auto">
            <a:xfrm rot="5400000">
              <a:off x="6296819" y="4606132"/>
              <a:ext cx="2293937" cy="1295400"/>
            </a:xfrm>
            <a:prstGeom prst="rightBracket">
              <a:avLst>
                <a:gd name="adj" fmla="val 8333"/>
              </a:avLst>
            </a:prstGeom>
            <a:gradFill rotWithShape="1">
              <a:gsLst>
                <a:gs pos="0">
                  <a:srgbClr val="0066FF"/>
                </a:gs>
                <a:gs pos="100000">
                  <a:srgbClr val="CC3300"/>
                </a:gs>
              </a:gsLst>
              <a:lin ang="5400000" scaled="1"/>
            </a:gradFill>
            <a:ln w="15875">
              <a:solidFill>
                <a:srgbClr val="000000"/>
              </a:solidFill>
              <a:round/>
              <a:headEnd/>
              <a:tailEnd/>
            </a:ln>
          </p:spPr>
          <p:txBody>
            <a:bodyPr lIns="45720" rIns="45720" anchor="ctr">
              <a:spAutoFit/>
            </a:bodyPr>
            <a:lstStyle/>
            <a:p>
              <a:endParaRPr lang="en-US"/>
            </a:p>
          </p:txBody>
        </p:sp>
        <p:sp>
          <p:nvSpPr>
            <p:cNvPr id="2065" name="AutoShape 99"/>
            <p:cNvSpPr>
              <a:spLocks/>
            </p:cNvSpPr>
            <p:nvPr/>
          </p:nvSpPr>
          <p:spPr bwMode="auto">
            <a:xfrm rot="5400000">
              <a:off x="6415088" y="4730750"/>
              <a:ext cx="2057400" cy="809625"/>
            </a:xfrm>
            <a:prstGeom prst="rightBracket">
              <a:avLst>
                <a:gd name="adj" fmla="val 8333"/>
              </a:avLst>
            </a:prstGeom>
            <a:solidFill>
              <a:schemeClr val="bg2"/>
            </a:solidFill>
            <a:ln w="15875">
              <a:solidFill>
                <a:srgbClr val="000000"/>
              </a:solidFill>
              <a:round/>
              <a:headEnd/>
              <a:tailEnd/>
            </a:ln>
          </p:spPr>
          <p:txBody>
            <a:bodyPr lIns="45720" rIns="45720" anchor="ctr">
              <a:spAutoFit/>
            </a:bodyPr>
            <a:lstStyle/>
            <a:p>
              <a:endParaRPr lang="en-US"/>
            </a:p>
          </p:txBody>
        </p:sp>
        <p:sp>
          <p:nvSpPr>
            <p:cNvPr id="2066" name="Oval 101"/>
            <p:cNvSpPr>
              <a:spLocks noChangeArrowheads="1"/>
            </p:cNvSpPr>
            <p:nvPr/>
          </p:nvSpPr>
          <p:spPr bwMode="auto">
            <a:xfrm rot="5400000">
              <a:off x="6878638" y="4008438"/>
              <a:ext cx="77787" cy="236537"/>
            </a:xfrm>
            <a:prstGeom prst="ellipse">
              <a:avLst/>
            </a:prstGeom>
            <a:solidFill>
              <a:srgbClr val="CC3300"/>
            </a:solidFill>
            <a:ln w="15875">
              <a:solidFill>
                <a:srgbClr val="000000"/>
              </a:solidFill>
              <a:round/>
              <a:headEnd/>
              <a:tailEnd/>
            </a:ln>
          </p:spPr>
          <p:txBody>
            <a:bodyPr lIns="45720" rIns="45720" anchor="ctr">
              <a:spAutoFit/>
            </a:bodyPr>
            <a:lstStyle/>
            <a:p>
              <a:endParaRPr lang="en-US"/>
            </a:p>
          </p:txBody>
        </p:sp>
        <p:grpSp>
          <p:nvGrpSpPr>
            <p:cNvPr id="2067" name="Group 146"/>
            <p:cNvGrpSpPr>
              <a:grpSpLocks/>
            </p:cNvGrpSpPr>
            <p:nvPr/>
          </p:nvGrpSpPr>
          <p:grpSpPr bwMode="auto">
            <a:xfrm>
              <a:off x="6534150" y="3773488"/>
              <a:ext cx="1862138" cy="1381125"/>
              <a:chOff x="4116" y="2377"/>
              <a:chExt cx="1173" cy="870"/>
            </a:xfrm>
          </p:grpSpPr>
          <p:sp>
            <p:nvSpPr>
              <p:cNvPr id="2068" name="Oval 100"/>
              <p:cNvSpPr>
                <a:spLocks noChangeArrowheads="1"/>
              </p:cNvSpPr>
              <p:nvPr/>
            </p:nvSpPr>
            <p:spPr bwMode="auto">
              <a:xfrm rot="5400000">
                <a:off x="4991" y="2519"/>
                <a:ext cx="49" cy="149"/>
              </a:xfrm>
              <a:prstGeom prst="ellipse">
                <a:avLst/>
              </a:prstGeom>
              <a:solidFill>
                <a:srgbClr val="0066FF"/>
              </a:solidFill>
              <a:ln w="15875">
                <a:solidFill>
                  <a:srgbClr val="000000"/>
                </a:solidFill>
                <a:round/>
                <a:headEnd/>
                <a:tailEnd/>
              </a:ln>
            </p:spPr>
            <p:txBody>
              <a:bodyPr lIns="45720" rIns="45720" anchor="ctr">
                <a:spAutoFit/>
              </a:bodyPr>
              <a:lstStyle/>
              <a:p>
                <a:endParaRPr lang="en-US"/>
              </a:p>
            </p:txBody>
          </p:sp>
          <p:sp>
            <p:nvSpPr>
              <p:cNvPr id="2069" name="Line 102"/>
              <p:cNvSpPr>
                <a:spLocks noChangeShapeType="1"/>
              </p:cNvSpPr>
              <p:nvPr/>
            </p:nvSpPr>
            <p:spPr bwMode="auto">
              <a:xfrm rot="16200000" flipV="1">
                <a:off x="4772" y="2617"/>
                <a:ext cx="480" cy="0"/>
              </a:xfrm>
              <a:prstGeom prst="line">
                <a:avLst/>
              </a:prstGeom>
              <a:noFill/>
              <a:ln w="15875">
                <a:solidFill>
                  <a:srgbClr val="000000"/>
                </a:solidFill>
                <a:round/>
                <a:headEnd/>
                <a:tailEnd type="stealth" w="lg" len="lg"/>
              </a:ln>
            </p:spPr>
            <p:txBody>
              <a:bodyPr lIns="45720" rIns="45720" anchor="ctr">
                <a:spAutoFit/>
              </a:bodyPr>
              <a:lstStyle/>
              <a:p>
                <a:endParaRPr lang="en-US"/>
              </a:p>
            </p:txBody>
          </p:sp>
          <p:sp>
            <p:nvSpPr>
              <p:cNvPr id="2070" name="Line 103"/>
              <p:cNvSpPr>
                <a:spLocks noChangeShapeType="1"/>
              </p:cNvSpPr>
              <p:nvPr/>
            </p:nvSpPr>
            <p:spPr bwMode="auto">
              <a:xfrm rot="-5400000" flipH="1" flipV="1">
                <a:off x="4109" y="2617"/>
                <a:ext cx="480" cy="0"/>
              </a:xfrm>
              <a:prstGeom prst="line">
                <a:avLst/>
              </a:prstGeom>
              <a:noFill/>
              <a:ln w="15875">
                <a:solidFill>
                  <a:srgbClr val="000000"/>
                </a:solidFill>
                <a:round/>
                <a:headEnd/>
                <a:tailEnd type="stealth" w="lg" len="lg"/>
              </a:ln>
            </p:spPr>
            <p:txBody>
              <a:bodyPr lIns="45720" rIns="45720" anchor="ctr">
                <a:spAutoFit/>
              </a:bodyPr>
              <a:lstStyle/>
              <a:p>
                <a:endParaRPr lang="en-US"/>
              </a:p>
            </p:txBody>
          </p:sp>
          <p:sp>
            <p:nvSpPr>
              <p:cNvPr id="2071" name="Text Box 120"/>
              <p:cNvSpPr txBox="1">
                <a:spLocks noChangeArrowheads="1"/>
              </p:cNvSpPr>
              <p:nvPr/>
            </p:nvSpPr>
            <p:spPr bwMode="auto">
              <a:xfrm>
                <a:off x="4116" y="3016"/>
                <a:ext cx="501" cy="231"/>
              </a:xfrm>
              <a:prstGeom prst="rect">
                <a:avLst/>
              </a:prstGeom>
              <a:solidFill>
                <a:schemeClr val="bg1"/>
              </a:solidFill>
              <a:ln w="15875">
                <a:solidFill>
                  <a:srgbClr val="000000"/>
                </a:solidFill>
                <a:miter lim="800000"/>
                <a:headEnd/>
                <a:tailEnd/>
              </a:ln>
            </p:spPr>
            <p:txBody>
              <a:bodyPr>
                <a:spAutoFit/>
              </a:bodyPr>
              <a:lstStyle/>
              <a:p>
                <a:pPr algn="ctr"/>
                <a:r>
                  <a:rPr lang="en-US" sz="1700"/>
                  <a:t>artery</a:t>
                </a:r>
              </a:p>
            </p:txBody>
          </p:sp>
          <p:sp>
            <p:nvSpPr>
              <p:cNvPr id="2072" name="Text Box 121"/>
              <p:cNvSpPr txBox="1">
                <a:spLocks noChangeArrowheads="1"/>
              </p:cNvSpPr>
              <p:nvPr/>
            </p:nvSpPr>
            <p:spPr bwMode="auto">
              <a:xfrm>
                <a:off x="4905" y="3016"/>
                <a:ext cx="384" cy="231"/>
              </a:xfrm>
              <a:prstGeom prst="rect">
                <a:avLst/>
              </a:prstGeom>
              <a:solidFill>
                <a:schemeClr val="bg1"/>
              </a:solidFill>
              <a:ln w="15875">
                <a:solidFill>
                  <a:srgbClr val="000000"/>
                </a:solidFill>
                <a:miter lim="800000"/>
                <a:headEnd/>
                <a:tailEnd/>
              </a:ln>
            </p:spPr>
            <p:txBody>
              <a:bodyPr>
                <a:spAutoFit/>
              </a:bodyPr>
              <a:lstStyle/>
              <a:p>
                <a:pPr algn="ctr"/>
                <a:r>
                  <a:rPr lang="en-US" sz="1700"/>
                  <a:t>vein</a:t>
                </a:r>
              </a:p>
            </p:txBody>
          </p:sp>
        </p:grpSp>
      </p:grpSp>
    </p:spTree>
    <p:custDataLst>
      <p:tags r:id="rId2"/>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600200" y="152400"/>
            <a:ext cx="5791200" cy="381000"/>
          </a:xfrm>
          <a:ln cap="flat" algn="ctr"/>
        </p:spPr>
        <p:txBody>
          <a:bodyPr lIns="45720" tIns="45720" rIns="45720" bIns="45720"/>
          <a:lstStyle/>
          <a:p>
            <a:pPr eaLnBrk="1" hangingPunct="1"/>
            <a:r>
              <a:rPr lang="en-US" smtClean="0"/>
              <a:t>Gravitational effect on the circulation in the upper body</a:t>
            </a:r>
          </a:p>
        </p:txBody>
      </p:sp>
      <p:sp>
        <p:nvSpPr>
          <p:cNvPr id="17411" name="Text Box 34"/>
          <p:cNvSpPr txBox="1">
            <a:spLocks noChangeArrowheads="1"/>
          </p:cNvSpPr>
          <p:nvPr/>
        </p:nvSpPr>
        <p:spPr bwMode="auto">
          <a:xfrm>
            <a:off x="1752600" y="4343400"/>
            <a:ext cx="6324600" cy="1812925"/>
          </a:xfrm>
          <a:prstGeom prst="rect">
            <a:avLst/>
          </a:prstGeom>
          <a:solidFill>
            <a:schemeClr val="bg1"/>
          </a:solidFill>
          <a:ln w="15875">
            <a:solidFill>
              <a:srgbClr val="000000"/>
            </a:solidFill>
            <a:miter lim="800000"/>
            <a:headEnd/>
            <a:tailEnd/>
          </a:ln>
        </p:spPr>
        <p:txBody>
          <a:bodyPr>
            <a:spAutoFit/>
          </a:bodyPr>
          <a:lstStyle/>
          <a:p>
            <a:pPr>
              <a:lnSpc>
                <a:spcPct val="110000"/>
              </a:lnSpc>
            </a:pPr>
            <a:r>
              <a:rPr lang="en-US" sz="1700" u="sng"/>
              <a:t>Pressure difference driving flow</a:t>
            </a:r>
          </a:p>
          <a:p>
            <a:pPr>
              <a:lnSpc>
                <a:spcPct val="110000"/>
              </a:lnSpc>
            </a:pPr>
            <a:r>
              <a:rPr lang="en-US" sz="1700"/>
              <a:t>Arterial side: 100 - Pg mm Hg</a:t>
            </a:r>
          </a:p>
          <a:p>
            <a:pPr>
              <a:lnSpc>
                <a:spcPct val="110000"/>
              </a:lnSpc>
            </a:pPr>
            <a:r>
              <a:rPr lang="en-US" sz="1700"/>
              <a:t>Venous side: Pg mm Hg</a:t>
            </a:r>
          </a:p>
          <a:p>
            <a:pPr>
              <a:lnSpc>
                <a:spcPct val="110000"/>
              </a:lnSpc>
            </a:pPr>
            <a:r>
              <a:rPr lang="en-US" sz="1700">
                <a:latin typeface="Symbol" pitchFamily="18" charset="2"/>
              </a:rPr>
              <a:t>D</a:t>
            </a:r>
            <a:r>
              <a:rPr lang="en-US" sz="1700"/>
              <a:t>P = 100 - Pg + Pg = 100 mm Hg</a:t>
            </a:r>
          </a:p>
          <a:p>
            <a:pPr>
              <a:lnSpc>
                <a:spcPct val="110000"/>
              </a:lnSpc>
            </a:pPr>
            <a:r>
              <a:rPr lang="en-US" sz="1700" b="1" i="1"/>
              <a:t>Gravitational effects on arterial &amp; venous side cancel</a:t>
            </a:r>
          </a:p>
          <a:p>
            <a:pPr>
              <a:lnSpc>
                <a:spcPct val="110000"/>
              </a:lnSpc>
            </a:pPr>
            <a:r>
              <a:rPr lang="en-US" sz="1700" b="1" i="1"/>
              <a:t>They are equal in magnitude but opposite in direction</a:t>
            </a:r>
          </a:p>
        </p:txBody>
      </p:sp>
      <p:grpSp>
        <p:nvGrpSpPr>
          <p:cNvPr id="17412" name="Group 43"/>
          <p:cNvGrpSpPr>
            <a:grpSpLocks/>
          </p:cNvGrpSpPr>
          <p:nvPr/>
        </p:nvGrpSpPr>
        <p:grpSpPr bwMode="auto">
          <a:xfrm>
            <a:off x="2362200" y="1066800"/>
            <a:ext cx="4191000" cy="2881313"/>
            <a:chOff x="1488" y="672"/>
            <a:chExt cx="2640" cy="1815"/>
          </a:xfrm>
        </p:grpSpPr>
        <p:sp>
          <p:nvSpPr>
            <p:cNvPr id="17413" name="Text Box 17"/>
            <p:cNvSpPr txBox="1">
              <a:spLocks noChangeArrowheads="1"/>
            </p:cNvSpPr>
            <p:nvPr/>
          </p:nvSpPr>
          <p:spPr bwMode="auto">
            <a:xfrm>
              <a:off x="1584" y="672"/>
              <a:ext cx="2544" cy="231"/>
            </a:xfrm>
            <a:prstGeom prst="rect">
              <a:avLst/>
            </a:prstGeom>
            <a:solidFill>
              <a:schemeClr val="bg1"/>
            </a:solidFill>
            <a:ln w="15875" algn="ctr">
              <a:solidFill>
                <a:schemeClr val="tx1"/>
              </a:solidFill>
              <a:miter lim="800000"/>
              <a:headEnd/>
              <a:tailEnd/>
            </a:ln>
          </p:spPr>
          <p:txBody>
            <a:bodyPr rIns="45720">
              <a:spAutoFit/>
            </a:bodyPr>
            <a:lstStyle/>
            <a:p>
              <a:r>
                <a:rPr lang="en-US" sz="1700"/>
                <a:t>Standing, pressure gradient above heart</a:t>
              </a:r>
            </a:p>
          </p:txBody>
        </p:sp>
        <p:sp>
          <p:nvSpPr>
            <p:cNvPr id="17414" name="Line 20"/>
            <p:cNvSpPr>
              <a:spLocks noChangeShapeType="1"/>
            </p:cNvSpPr>
            <p:nvPr/>
          </p:nvSpPr>
          <p:spPr bwMode="auto">
            <a:xfrm flipV="1">
              <a:off x="3332" y="1156"/>
              <a:ext cx="0" cy="1027"/>
            </a:xfrm>
            <a:prstGeom prst="line">
              <a:avLst/>
            </a:prstGeom>
            <a:noFill/>
            <a:ln w="15875">
              <a:solidFill>
                <a:srgbClr val="000000"/>
              </a:solidFill>
              <a:round/>
              <a:headEnd type="stealth" w="lg" len="lg"/>
              <a:tailEnd type="stealth" w="lg" len="lg"/>
            </a:ln>
          </p:spPr>
          <p:txBody>
            <a:bodyPr lIns="45720" rIns="45720" anchor="ctr">
              <a:spAutoFit/>
            </a:bodyPr>
            <a:lstStyle/>
            <a:p>
              <a:endParaRPr lang="en-US"/>
            </a:p>
          </p:txBody>
        </p:sp>
        <p:sp>
          <p:nvSpPr>
            <p:cNvPr id="17415" name="Text Box 21"/>
            <p:cNvSpPr txBox="1">
              <a:spLocks noChangeArrowheads="1"/>
            </p:cNvSpPr>
            <p:nvPr/>
          </p:nvSpPr>
          <p:spPr bwMode="auto">
            <a:xfrm>
              <a:off x="3408" y="1536"/>
              <a:ext cx="148" cy="241"/>
            </a:xfrm>
            <a:prstGeom prst="rect">
              <a:avLst/>
            </a:prstGeom>
            <a:solidFill>
              <a:schemeClr val="bg1"/>
            </a:solidFill>
            <a:ln w="15875">
              <a:solidFill>
                <a:schemeClr val="tx1"/>
              </a:solidFill>
              <a:miter lim="800000"/>
              <a:headEnd/>
              <a:tailEnd/>
            </a:ln>
          </p:spPr>
          <p:txBody>
            <a:bodyPr wrap="none" lIns="45720" rIns="45720">
              <a:spAutoFit/>
            </a:bodyPr>
            <a:lstStyle/>
            <a:p>
              <a:r>
                <a:rPr lang="en-US"/>
                <a:t>h</a:t>
              </a:r>
            </a:p>
          </p:txBody>
        </p:sp>
        <p:grpSp>
          <p:nvGrpSpPr>
            <p:cNvPr id="17416" name="Group 42"/>
            <p:cNvGrpSpPr>
              <a:grpSpLocks/>
            </p:cNvGrpSpPr>
            <p:nvPr/>
          </p:nvGrpSpPr>
          <p:grpSpPr bwMode="auto">
            <a:xfrm>
              <a:off x="2352" y="1152"/>
              <a:ext cx="768" cy="1182"/>
              <a:chOff x="2352" y="1152"/>
              <a:chExt cx="768" cy="1182"/>
            </a:xfrm>
          </p:grpSpPr>
          <p:sp>
            <p:nvSpPr>
              <p:cNvPr id="17420" name="AutoShape 22"/>
              <p:cNvSpPr>
                <a:spLocks/>
              </p:cNvSpPr>
              <p:nvPr/>
            </p:nvSpPr>
            <p:spPr bwMode="auto">
              <a:xfrm rot="16200000" flipV="1">
                <a:off x="2222" y="1282"/>
                <a:ext cx="1027" cy="768"/>
              </a:xfrm>
              <a:prstGeom prst="rightBracket">
                <a:avLst>
                  <a:gd name="adj" fmla="val 8333"/>
                </a:avLst>
              </a:prstGeom>
              <a:gradFill rotWithShape="1">
                <a:gsLst>
                  <a:gs pos="0">
                    <a:srgbClr val="0066FF"/>
                  </a:gs>
                  <a:gs pos="100000">
                    <a:srgbClr val="CC3300"/>
                  </a:gs>
                </a:gsLst>
                <a:lin ang="5400000" scaled="1"/>
              </a:gradFill>
              <a:ln w="15875">
                <a:solidFill>
                  <a:srgbClr val="000000"/>
                </a:solidFill>
                <a:round/>
                <a:headEnd/>
                <a:tailEnd/>
              </a:ln>
            </p:spPr>
            <p:txBody>
              <a:bodyPr lIns="45720" rIns="45720" anchor="ctr">
                <a:spAutoFit/>
              </a:bodyPr>
              <a:lstStyle/>
              <a:p>
                <a:endParaRPr lang="en-US"/>
              </a:p>
            </p:txBody>
          </p:sp>
          <p:sp>
            <p:nvSpPr>
              <p:cNvPr id="17421" name="AutoShape 23"/>
              <p:cNvSpPr>
                <a:spLocks/>
              </p:cNvSpPr>
              <p:nvPr/>
            </p:nvSpPr>
            <p:spPr bwMode="auto">
              <a:xfrm rot="16200000" flipV="1">
                <a:off x="2275" y="1449"/>
                <a:ext cx="921" cy="540"/>
              </a:xfrm>
              <a:prstGeom prst="rightBracket">
                <a:avLst>
                  <a:gd name="adj" fmla="val 8333"/>
                </a:avLst>
              </a:prstGeom>
              <a:solidFill>
                <a:schemeClr val="bg2"/>
              </a:solidFill>
              <a:ln w="15875">
                <a:solidFill>
                  <a:srgbClr val="000000"/>
                </a:solidFill>
                <a:round/>
                <a:headEnd/>
                <a:tailEnd/>
              </a:ln>
            </p:spPr>
            <p:txBody>
              <a:bodyPr lIns="45720" rIns="45720" anchor="ctr">
                <a:spAutoFit/>
              </a:bodyPr>
              <a:lstStyle/>
              <a:p>
                <a:endParaRPr lang="en-US"/>
              </a:p>
            </p:txBody>
          </p:sp>
          <p:sp>
            <p:nvSpPr>
              <p:cNvPr id="17422" name="Oval 25"/>
              <p:cNvSpPr>
                <a:spLocks noChangeArrowheads="1"/>
              </p:cNvSpPr>
              <p:nvPr/>
            </p:nvSpPr>
            <p:spPr bwMode="auto">
              <a:xfrm rot="16200000" flipV="1">
                <a:off x="3030" y="2105"/>
                <a:ext cx="55" cy="112"/>
              </a:xfrm>
              <a:prstGeom prst="ellipse">
                <a:avLst/>
              </a:prstGeom>
              <a:solidFill>
                <a:srgbClr val="0066FF"/>
              </a:solidFill>
              <a:ln w="15875">
                <a:solidFill>
                  <a:srgbClr val="000000"/>
                </a:solidFill>
                <a:round/>
                <a:headEnd/>
                <a:tailEnd/>
              </a:ln>
            </p:spPr>
            <p:txBody>
              <a:bodyPr lIns="45720" rIns="45720" anchor="ctr">
                <a:spAutoFit/>
              </a:bodyPr>
              <a:lstStyle/>
              <a:p>
                <a:endParaRPr lang="en-US"/>
              </a:p>
            </p:txBody>
          </p:sp>
          <p:sp>
            <p:nvSpPr>
              <p:cNvPr id="17423" name="Oval 29"/>
              <p:cNvSpPr>
                <a:spLocks noChangeArrowheads="1"/>
              </p:cNvSpPr>
              <p:nvPr/>
            </p:nvSpPr>
            <p:spPr bwMode="auto">
              <a:xfrm rot="16200000" flipV="1">
                <a:off x="2380" y="2105"/>
                <a:ext cx="55" cy="112"/>
              </a:xfrm>
              <a:prstGeom prst="ellipse">
                <a:avLst/>
              </a:prstGeom>
              <a:solidFill>
                <a:srgbClr val="CC3300"/>
              </a:solidFill>
              <a:ln w="15875">
                <a:solidFill>
                  <a:srgbClr val="000000"/>
                </a:solidFill>
                <a:round/>
                <a:headEnd/>
                <a:tailEnd/>
              </a:ln>
            </p:spPr>
            <p:txBody>
              <a:bodyPr lIns="45720" rIns="45720" anchor="ctr">
                <a:spAutoFit/>
              </a:bodyPr>
              <a:lstStyle/>
              <a:p>
                <a:endParaRPr lang="en-US"/>
              </a:p>
            </p:txBody>
          </p:sp>
          <p:sp>
            <p:nvSpPr>
              <p:cNvPr id="17424" name="Line 27"/>
              <p:cNvSpPr>
                <a:spLocks noChangeShapeType="1"/>
              </p:cNvSpPr>
              <p:nvPr/>
            </p:nvSpPr>
            <p:spPr bwMode="auto">
              <a:xfrm rot="5400000" flipH="1">
                <a:off x="2227" y="2151"/>
                <a:ext cx="366" cy="0"/>
              </a:xfrm>
              <a:prstGeom prst="line">
                <a:avLst/>
              </a:prstGeom>
              <a:noFill/>
              <a:ln w="15875">
                <a:solidFill>
                  <a:srgbClr val="000000"/>
                </a:solidFill>
                <a:round/>
                <a:headEnd/>
                <a:tailEnd type="stealth" w="lg" len="lg"/>
              </a:ln>
            </p:spPr>
            <p:txBody>
              <a:bodyPr lIns="45720" rIns="45720" anchor="ctr">
                <a:spAutoFit/>
              </a:bodyPr>
              <a:lstStyle/>
              <a:p>
                <a:endParaRPr lang="en-US"/>
              </a:p>
            </p:txBody>
          </p:sp>
          <p:sp>
            <p:nvSpPr>
              <p:cNvPr id="17425" name="Line 31"/>
              <p:cNvSpPr>
                <a:spLocks noChangeShapeType="1"/>
              </p:cNvSpPr>
              <p:nvPr/>
            </p:nvSpPr>
            <p:spPr bwMode="auto">
              <a:xfrm rot="-5400000" flipH="1" flipV="1">
                <a:off x="2884" y="2151"/>
                <a:ext cx="366" cy="0"/>
              </a:xfrm>
              <a:prstGeom prst="line">
                <a:avLst/>
              </a:prstGeom>
              <a:noFill/>
              <a:ln w="15875">
                <a:solidFill>
                  <a:srgbClr val="000000"/>
                </a:solidFill>
                <a:round/>
                <a:headEnd/>
                <a:tailEnd type="stealth" w="lg" len="lg"/>
              </a:ln>
            </p:spPr>
            <p:txBody>
              <a:bodyPr lIns="45720" rIns="45720" anchor="ctr">
                <a:spAutoFit/>
              </a:bodyPr>
              <a:lstStyle/>
              <a:p>
                <a:endParaRPr lang="en-US"/>
              </a:p>
            </p:txBody>
          </p:sp>
        </p:grpSp>
        <p:sp>
          <p:nvSpPr>
            <p:cNvPr id="17417" name="Text Box 36"/>
            <p:cNvSpPr txBox="1">
              <a:spLocks noChangeArrowheads="1"/>
            </p:cNvSpPr>
            <p:nvPr/>
          </p:nvSpPr>
          <p:spPr bwMode="auto">
            <a:xfrm>
              <a:off x="2688" y="2256"/>
              <a:ext cx="824" cy="231"/>
            </a:xfrm>
            <a:prstGeom prst="rect">
              <a:avLst/>
            </a:prstGeom>
            <a:solidFill>
              <a:schemeClr val="bg1"/>
            </a:solidFill>
            <a:ln w="15875">
              <a:solidFill>
                <a:schemeClr val="tx1"/>
              </a:solidFill>
              <a:miter lim="800000"/>
              <a:headEnd/>
              <a:tailEnd/>
            </a:ln>
          </p:spPr>
          <p:txBody>
            <a:bodyPr wrap="none" lIns="45720" rIns="45720">
              <a:spAutoFit/>
            </a:bodyPr>
            <a:lstStyle/>
            <a:p>
              <a:r>
                <a:rPr lang="en-US" sz="1700"/>
                <a:t>Zero mm Hg</a:t>
              </a:r>
            </a:p>
          </p:txBody>
        </p:sp>
        <p:sp>
          <p:nvSpPr>
            <p:cNvPr id="17418" name="Text Box 37"/>
            <p:cNvSpPr txBox="1">
              <a:spLocks noChangeArrowheads="1"/>
            </p:cNvSpPr>
            <p:nvPr/>
          </p:nvSpPr>
          <p:spPr bwMode="auto">
            <a:xfrm>
              <a:off x="1824" y="2256"/>
              <a:ext cx="772" cy="231"/>
            </a:xfrm>
            <a:prstGeom prst="rect">
              <a:avLst/>
            </a:prstGeom>
            <a:solidFill>
              <a:schemeClr val="bg1"/>
            </a:solidFill>
            <a:ln w="15875">
              <a:solidFill>
                <a:schemeClr val="tx1"/>
              </a:solidFill>
              <a:miter lim="800000"/>
              <a:headEnd/>
              <a:tailEnd/>
            </a:ln>
          </p:spPr>
          <p:txBody>
            <a:bodyPr wrap="none" lIns="45720" rIns="45720">
              <a:spAutoFit/>
            </a:bodyPr>
            <a:lstStyle/>
            <a:p>
              <a:r>
                <a:rPr lang="en-US" sz="1700"/>
                <a:t>100 mm Hg</a:t>
              </a:r>
            </a:p>
          </p:txBody>
        </p:sp>
        <p:sp>
          <p:nvSpPr>
            <p:cNvPr id="17419" name="Rectangle 41"/>
            <p:cNvSpPr>
              <a:spLocks noChangeArrowheads="1"/>
            </p:cNvSpPr>
            <p:nvPr/>
          </p:nvSpPr>
          <p:spPr bwMode="auto">
            <a:xfrm>
              <a:off x="1488" y="1536"/>
              <a:ext cx="576" cy="231"/>
            </a:xfrm>
            <a:prstGeom prst="rect">
              <a:avLst/>
            </a:prstGeom>
            <a:solidFill>
              <a:schemeClr val="bg1"/>
            </a:solidFill>
            <a:ln w="15875" algn="ctr">
              <a:solidFill>
                <a:schemeClr val="tx1"/>
              </a:solidFill>
              <a:miter lim="800000"/>
              <a:headEnd/>
              <a:tailEnd type="none" w="lg" len="lg"/>
            </a:ln>
          </p:spPr>
          <p:txBody>
            <a:bodyPr rIns="45720">
              <a:spAutoFit/>
            </a:bodyPr>
            <a:lstStyle/>
            <a:p>
              <a:r>
                <a:rPr lang="en-US" sz="1700"/>
                <a:t> Pg ~ h</a:t>
              </a:r>
            </a:p>
          </p:txBody>
        </p:sp>
      </p:gr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2438400" y="115888"/>
            <a:ext cx="4167188" cy="657225"/>
          </a:xfrm>
          <a:ln cap="flat" algn="ctr">
            <a:solidFill>
              <a:schemeClr val="tx1"/>
            </a:solidFill>
          </a:ln>
        </p:spPr>
        <p:txBody>
          <a:bodyPr lIns="45720" tIns="45720" rIns="45720" bIns="45720"/>
          <a:lstStyle/>
          <a:p>
            <a:pPr eaLnBrk="1" hangingPunct="1"/>
            <a:r>
              <a:rPr lang="en-US" dirty="0" smtClean="0"/>
              <a:t>Effect of gravity  in a compliant system: dependent pooling of blood</a:t>
            </a:r>
          </a:p>
        </p:txBody>
      </p:sp>
      <p:grpSp>
        <p:nvGrpSpPr>
          <p:cNvPr id="3076" name="Group 66"/>
          <p:cNvGrpSpPr>
            <a:grpSpLocks/>
          </p:cNvGrpSpPr>
          <p:nvPr/>
        </p:nvGrpSpPr>
        <p:grpSpPr bwMode="auto">
          <a:xfrm>
            <a:off x="228600" y="311150"/>
            <a:ext cx="8807450" cy="6273800"/>
            <a:chOff x="144" y="196"/>
            <a:chExt cx="5548" cy="3952"/>
          </a:xfrm>
        </p:grpSpPr>
        <p:sp>
          <p:nvSpPr>
            <p:cNvPr id="3077" name="Text Box 44"/>
            <p:cNvSpPr txBox="1">
              <a:spLocks noChangeArrowheads="1"/>
            </p:cNvSpPr>
            <p:nvPr/>
          </p:nvSpPr>
          <p:spPr bwMode="auto">
            <a:xfrm>
              <a:off x="192" y="3072"/>
              <a:ext cx="3552" cy="1076"/>
            </a:xfrm>
            <a:prstGeom prst="rect">
              <a:avLst/>
            </a:prstGeom>
            <a:solidFill>
              <a:schemeClr val="bg1"/>
            </a:solidFill>
            <a:ln w="15875">
              <a:solidFill>
                <a:schemeClr val="tx1"/>
              </a:solidFill>
              <a:miter lim="800000"/>
              <a:headEnd/>
              <a:tailEnd/>
            </a:ln>
          </p:spPr>
          <p:txBody>
            <a:bodyPr tIns="91440" rIns="45720">
              <a:spAutoFit/>
            </a:bodyPr>
            <a:lstStyle/>
            <a:p>
              <a:pPr>
                <a:lnSpc>
                  <a:spcPct val="120000"/>
                </a:lnSpc>
              </a:pPr>
              <a:r>
                <a:rPr lang="en-US" sz="1700" u="sng" dirty="0"/>
                <a:t>Venous pooling</a:t>
              </a:r>
            </a:p>
            <a:p>
              <a:pPr>
                <a:lnSpc>
                  <a:spcPct val="120000"/>
                </a:lnSpc>
              </a:pPr>
              <a:r>
                <a:rPr lang="en-US" sz="1700" b="1" dirty="0" smtClean="0"/>
                <a:t>300 </a:t>
              </a:r>
              <a:r>
                <a:rPr lang="en-US" sz="1700" b="1" dirty="0"/>
                <a:t>to 800 ml of blood may pool in dependent areas</a:t>
              </a:r>
            </a:p>
            <a:p>
              <a:pPr>
                <a:lnSpc>
                  <a:spcPct val="120000"/>
                </a:lnSpc>
              </a:pPr>
              <a:r>
                <a:rPr lang="en-US" sz="1700" dirty="0"/>
                <a:t>Venous pressure in foot may reach 90 to 100 mm Hg when standing </a:t>
              </a:r>
              <a:r>
                <a:rPr lang="en-US" sz="1700" dirty="0" smtClean="0"/>
                <a:t>still.</a:t>
              </a:r>
            </a:p>
            <a:p>
              <a:pPr>
                <a:lnSpc>
                  <a:spcPct val="120000"/>
                </a:lnSpc>
              </a:pPr>
              <a:r>
                <a:rPr lang="en-US" sz="1700" b="1" dirty="0" smtClean="0"/>
                <a:t>Pooled blood is not stagnant; flow continues.</a:t>
              </a:r>
              <a:endParaRPr lang="en-US" sz="1700" b="1" dirty="0"/>
            </a:p>
          </p:txBody>
        </p:sp>
        <p:sp>
          <p:nvSpPr>
            <p:cNvPr id="3078" name="AutoShape 40"/>
            <p:cNvSpPr>
              <a:spLocks noChangeArrowheads="1"/>
            </p:cNvSpPr>
            <p:nvPr/>
          </p:nvSpPr>
          <p:spPr bwMode="auto">
            <a:xfrm>
              <a:off x="144" y="1801"/>
              <a:ext cx="4032" cy="1104"/>
            </a:xfrm>
            <a:prstGeom prst="wedgeRectCallout">
              <a:avLst>
                <a:gd name="adj1" fmla="val 59870"/>
                <a:gd name="adj2" fmla="val 100181"/>
              </a:avLst>
            </a:prstGeom>
            <a:solidFill>
              <a:schemeClr val="bg1"/>
            </a:solidFill>
            <a:ln w="15875">
              <a:solidFill>
                <a:srgbClr val="000000"/>
              </a:solidFill>
              <a:miter lim="800000"/>
              <a:headEnd/>
              <a:tailEnd/>
            </a:ln>
          </p:spPr>
          <p:txBody>
            <a:bodyPr rIns="45720"/>
            <a:lstStyle/>
            <a:p>
              <a:pPr algn="ctr"/>
              <a:endParaRPr lang="en-US"/>
            </a:p>
          </p:txBody>
        </p:sp>
        <p:sp>
          <p:nvSpPr>
            <p:cNvPr id="3079" name="Text Box 37"/>
            <p:cNvSpPr txBox="1">
              <a:spLocks noChangeArrowheads="1"/>
            </p:cNvSpPr>
            <p:nvPr/>
          </p:nvSpPr>
          <p:spPr bwMode="auto">
            <a:xfrm>
              <a:off x="4268" y="1027"/>
              <a:ext cx="1152" cy="394"/>
            </a:xfrm>
            <a:prstGeom prst="rect">
              <a:avLst/>
            </a:prstGeom>
            <a:solidFill>
              <a:schemeClr val="bg1"/>
            </a:solidFill>
            <a:ln w="15875" algn="ctr">
              <a:solidFill>
                <a:schemeClr val="tx1"/>
              </a:solidFill>
              <a:miter lim="800000"/>
              <a:headEnd/>
              <a:tailEnd/>
            </a:ln>
          </p:spPr>
          <p:txBody>
            <a:bodyPr anchor="ctr">
              <a:spAutoFit/>
            </a:bodyPr>
            <a:lstStyle/>
            <a:p>
              <a:pPr algn="ctr"/>
              <a:r>
                <a:rPr lang="en-US" sz="1700" b="1"/>
                <a:t>Standing, body below heart</a:t>
              </a:r>
            </a:p>
          </p:txBody>
        </p:sp>
        <p:sp>
          <p:nvSpPr>
            <p:cNvPr id="3080" name="Text Box 8"/>
            <p:cNvSpPr txBox="1">
              <a:spLocks noChangeArrowheads="1"/>
            </p:cNvSpPr>
            <p:nvPr/>
          </p:nvSpPr>
          <p:spPr bwMode="auto">
            <a:xfrm>
              <a:off x="4796" y="1459"/>
              <a:ext cx="824" cy="231"/>
            </a:xfrm>
            <a:prstGeom prst="rect">
              <a:avLst/>
            </a:prstGeom>
            <a:solidFill>
              <a:schemeClr val="bg1"/>
            </a:solidFill>
            <a:ln w="15875">
              <a:solidFill>
                <a:schemeClr val="tx1"/>
              </a:solidFill>
              <a:miter lim="800000"/>
              <a:headEnd/>
              <a:tailEnd/>
            </a:ln>
          </p:spPr>
          <p:txBody>
            <a:bodyPr wrap="none" lIns="45720" rIns="45720">
              <a:spAutoFit/>
            </a:bodyPr>
            <a:lstStyle/>
            <a:p>
              <a:r>
                <a:rPr lang="en-US" sz="1700"/>
                <a:t>Zero mm Hg</a:t>
              </a:r>
            </a:p>
          </p:txBody>
        </p:sp>
        <p:sp>
          <p:nvSpPr>
            <p:cNvPr id="3081" name="Text Box 9"/>
            <p:cNvSpPr txBox="1">
              <a:spLocks noChangeArrowheads="1"/>
            </p:cNvSpPr>
            <p:nvPr/>
          </p:nvSpPr>
          <p:spPr bwMode="auto">
            <a:xfrm>
              <a:off x="3932" y="1459"/>
              <a:ext cx="772" cy="231"/>
            </a:xfrm>
            <a:prstGeom prst="rect">
              <a:avLst/>
            </a:prstGeom>
            <a:solidFill>
              <a:schemeClr val="bg1"/>
            </a:solidFill>
            <a:ln w="15875">
              <a:solidFill>
                <a:schemeClr val="tx1"/>
              </a:solidFill>
              <a:miter lim="800000"/>
              <a:headEnd/>
              <a:tailEnd/>
            </a:ln>
          </p:spPr>
          <p:txBody>
            <a:bodyPr wrap="none" lIns="45720" rIns="45720">
              <a:spAutoFit/>
            </a:bodyPr>
            <a:lstStyle/>
            <a:p>
              <a:r>
                <a:rPr lang="en-US" sz="1700"/>
                <a:t>100 mm Hg</a:t>
              </a:r>
            </a:p>
          </p:txBody>
        </p:sp>
        <p:sp>
          <p:nvSpPr>
            <p:cNvPr id="3082" name="Text Box 11"/>
            <p:cNvSpPr txBox="1">
              <a:spLocks noChangeArrowheads="1"/>
            </p:cNvSpPr>
            <p:nvPr/>
          </p:nvSpPr>
          <p:spPr bwMode="auto">
            <a:xfrm>
              <a:off x="4268" y="3811"/>
              <a:ext cx="1108" cy="231"/>
            </a:xfrm>
            <a:prstGeom prst="rect">
              <a:avLst/>
            </a:prstGeom>
            <a:solidFill>
              <a:schemeClr val="bg1"/>
            </a:solidFill>
            <a:ln w="15875">
              <a:solidFill>
                <a:schemeClr val="tx1"/>
              </a:solidFill>
              <a:miter lim="800000"/>
              <a:headEnd/>
              <a:tailEnd/>
            </a:ln>
          </p:spPr>
          <p:txBody>
            <a:bodyPr wrap="none" lIns="45720" rIns="45720">
              <a:spAutoFit/>
            </a:bodyPr>
            <a:lstStyle/>
            <a:p>
              <a:r>
                <a:rPr lang="en-US" sz="1700"/>
                <a:t>(25 + Pg) mm Hg</a:t>
              </a:r>
            </a:p>
          </p:txBody>
        </p:sp>
        <p:sp>
          <p:nvSpPr>
            <p:cNvPr id="3083" name="Line 12"/>
            <p:cNvSpPr>
              <a:spLocks noChangeShapeType="1"/>
            </p:cNvSpPr>
            <p:nvPr/>
          </p:nvSpPr>
          <p:spPr bwMode="auto">
            <a:xfrm>
              <a:off x="5372" y="1939"/>
              <a:ext cx="0" cy="1824"/>
            </a:xfrm>
            <a:prstGeom prst="line">
              <a:avLst/>
            </a:prstGeom>
            <a:noFill/>
            <a:ln w="15875">
              <a:solidFill>
                <a:srgbClr val="000000"/>
              </a:solidFill>
              <a:round/>
              <a:headEnd type="stealth" w="lg" len="lg"/>
              <a:tailEnd type="stealth" w="lg" len="lg"/>
            </a:ln>
          </p:spPr>
          <p:txBody>
            <a:bodyPr lIns="45720" rIns="45720" anchor="ctr">
              <a:spAutoFit/>
            </a:bodyPr>
            <a:lstStyle/>
            <a:p>
              <a:endParaRPr lang="en-US"/>
            </a:p>
          </p:txBody>
        </p:sp>
        <p:sp>
          <p:nvSpPr>
            <p:cNvPr id="3084" name="Text Box 13"/>
            <p:cNvSpPr txBox="1">
              <a:spLocks noChangeArrowheads="1"/>
            </p:cNvSpPr>
            <p:nvPr/>
          </p:nvSpPr>
          <p:spPr bwMode="auto">
            <a:xfrm>
              <a:off x="5468" y="2755"/>
              <a:ext cx="148" cy="241"/>
            </a:xfrm>
            <a:prstGeom prst="rect">
              <a:avLst/>
            </a:prstGeom>
            <a:solidFill>
              <a:schemeClr val="bg1"/>
            </a:solidFill>
            <a:ln w="15875">
              <a:solidFill>
                <a:schemeClr val="tx1"/>
              </a:solidFill>
              <a:miter lim="800000"/>
              <a:headEnd/>
              <a:tailEnd/>
            </a:ln>
          </p:spPr>
          <p:txBody>
            <a:bodyPr wrap="none" lIns="45720" rIns="45720">
              <a:spAutoFit/>
            </a:bodyPr>
            <a:lstStyle/>
            <a:p>
              <a:r>
                <a:rPr lang="en-US"/>
                <a:t>h</a:t>
              </a:r>
            </a:p>
          </p:txBody>
        </p:sp>
        <p:grpSp>
          <p:nvGrpSpPr>
            <p:cNvPr id="3085" name="Group 65"/>
            <p:cNvGrpSpPr>
              <a:grpSpLocks/>
            </p:cNvGrpSpPr>
            <p:nvPr/>
          </p:nvGrpSpPr>
          <p:grpSpPr bwMode="auto">
            <a:xfrm>
              <a:off x="4344" y="1699"/>
              <a:ext cx="864" cy="2071"/>
              <a:chOff x="4344" y="1699"/>
              <a:chExt cx="864" cy="2071"/>
            </a:xfrm>
          </p:grpSpPr>
          <p:sp>
            <p:nvSpPr>
              <p:cNvPr id="3101" name="AutoShape 14"/>
              <p:cNvSpPr>
                <a:spLocks/>
              </p:cNvSpPr>
              <p:nvPr/>
            </p:nvSpPr>
            <p:spPr bwMode="auto">
              <a:xfrm rot="5400000">
                <a:off x="3864" y="2426"/>
                <a:ext cx="1824" cy="864"/>
              </a:xfrm>
              <a:prstGeom prst="rightBracket">
                <a:avLst>
                  <a:gd name="adj" fmla="val 8333"/>
                </a:avLst>
              </a:prstGeom>
              <a:gradFill rotWithShape="1">
                <a:gsLst>
                  <a:gs pos="0">
                    <a:srgbClr val="0066FF"/>
                  </a:gs>
                  <a:gs pos="100000">
                    <a:srgbClr val="CC3300"/>
                  </a:gs>
                </a:gsLst>
                <a:lin ang="5400000" scaled="1"/>
              </a:gradFill>
              <a:ln w="15875">
                <a:solidFill>
                  <a:srgbClr val="000000"/>
                </a:solidFill>
                <a:round/>
                <a:headEnd/>
                <a:tailEnd/>
              </a:ln>
            </p:spPr>
            <p:txBody>
              <a:bodyPr lIns="45720" rIns="45720" anchor="ctr">
                <a:spAutoFit/>
              </a:bodyPr>
              <a:lstStyle/>
              <a:p>
                <a:endParaRPr lang="en-US"/>
              </a:p>
            </p:txBody>
          </p:sp>
          <p:sp>
            <p:nvSpPr>
              <p:cNvPr id="3102" name="AutoShape 15"/>
              <p:cNvSpPr>
                <a:spLocks/>
              </p:cNvSpPr>
              <p:nvPr/>
            </p:nvSpPr>
            <p:spPr bwMode="auto">
              <a:xfrm rot="5400000">
                <a:off x="4083" y="2369"/>
                <a:ext cx="1385" cy="540"/>
              </a:xfrm>
              <a:prstGeom prst="rightBracket">
                <a:avLst>
                  <a:gd name="adj" fmla="val 8333"/>
                </a:avLst>
              </a:prstGeom>
              <a:solidFill>
                <a:schemeClr val="bg2"/>
              </a:solidFill>
              <a:ln w="15875">
                <a:solidFill>
                  <a:srgbClr val="000000"/>
                </a:solidFill>
                <a:round/>
                <a:headEnd/>
                <a:tailEnd/>
              </a:ln>
            </p:spPr>
            <p:txBody>
              <a:bodyPr lIns="45720" rIns="45720" anchor="ctr">
                <a:spAutoFit/>
              </a:bodyPr>
              <a:lstStyle/>
              <a:p>
                <a:endParaRPr lang="en-US"/>
              </a:p>
            </p:txBody>
          </p:sp>
          <p:sp>
            <p:nvSpPr>
              <p:cNvPr id="3103" name="Oval 16"/>
              <p:cNvSpPr>
                <a:spLocks noChangeArrowheads="1"/>
              </p:cNvSpPr>
              <p:nvPr/>
            </p:nvSpPr>
            <p:spPr bwMode="auto">
              <a:xfrm rot="5400000">
                <a:off x="5091" y="1875"/>
                <a:ext cx="62" cy="158"/>
              </a:xfrm>
              <a:prstGeom prst="ellipse">
                <a:avLst/>
              </a:prstGeom>
              <a:solidFill>
                <a:srgbClr val="0066FF"/>
              </a:solidFill>
              <a:ln w="15875">
                <a:solidFill>
                  <a:srgbClr val="000000"/>
                </a:solidFill>
                <a:round/>
                <a:headEnd/>
                <a:tailEnd/>
              </a:ln>
            </p:spPr>
            <p:txBody>
              <a:bodyPr lIns="45720" rIns="45720" anchor="ctr">
                <a:spAutoFit/>
              </a:bodyPr>
              <a:lstStyle/>
              <a:p>
                <a:endParaRPr lang="en-US"/>
              </a:p>
            </p:txBody>
          </p:sp>
          <p:sp>
            <p:nvSpPr>
              <p:cNvPr id="3104" name="Oval 17"/>
              <p:cNvSpPr>
                <a:spLocks noChangeArrowheads="1"/>
              </p:cNvSpPr>
              <p:nvPr/>
            </p:nvSpPr>
            <p:spPr bwMode="auto">
              <a:xfrm rot="5400000">
                <a:off x="4394" y="1883"/>
                <a:ext cx="62" cy="158"/>
              </a:xfrm>
              <a:prstGeom prst="ellipse">
                <a:avLst/>
              </a:prstGeom>
              <a:solidFill>
                <a:srgbClr val="CC3300"/>
              </a:solidFill>
              <a:ln w="15875">
                <a:solidFill>
                  <a:srgbClr val="000000"/>
                </a:solidFill>
                <a:round/>
                <a:headEnd/>
                <a:tailEnd/>
              </a:ln>
            </p:spPr>
            <p:txBody>
              <a:bodyPr lIns="45720" rIns="45720" anchor="ctr">
                <a:spAutoFit/>
              </a:bodyPr>
              <a:lstStyle/>
              <a:p>
                <a:endParaRPr lang="en-US"/>
              </a:p>
            </p:txBody>
          </p:sp>
          <p:sp>
            <p:nvSpPr>
              <p:cNvPr id="3105" name="Line 18"/>
              <p:cNvSpPr>
                <a:spLocks noChangeShapeType="1"/>
              </p:cNvSpPr>
              <p:nvPr/>
            </p:nvSpPr>
            <p:spPr bwMode="auto">
              <a:xfrm rot="16200000" flipV="1">
                <a:off x="4893" y="1939"/>
                <a:ext cx="480" cy="0"/>
              </a:xfrm>
              <a:prstGeom prst="line">
                <a:avLst/>
              </a:prstGeom>
              <a:noFill/>
              <a:ln w="15875">
                <a:solidFill>
                  <a:srgbClr val="000000"/>
                </a:solidFill>
                <a:round/>
                <a:headEnd/>
                <a:tailEnd type="stealth" w="lg" len="lg"/>
              </a:ln>
            </p:spPr>
            <p:txBody>
              <a:bodyPr lIns="45720" rIns="45720" anchor="ctr">
                <a:spAutoFit/>
              </a:bodyPr>
              <a:lstStyle/>
              <a:p>
                <a:endParaRPr lang="en-US"/>
              </a:p>
            </p:txBody>
          </p:sp>
          <p:sp>
            <p:nvSpPr>
              <p:cNvPr id="3106" name="Line 19"/>
              <p:cNvSpPr>
                <a:spLocks noChangeShapeType="1"/>
              </p:cNvSpPr>
              <p:nvPr/>
            </p:nvSpPr>
            <p:spPr bwMode="auto">
              <a:xfrm rot="-5400000" flipH="1" flipV="1">
                <a:off x="4190" y="1964"/>
                <a:ext cx="480" cy="0"/>
              </a:xfrm>
              <a:prstGeom prst="line">
                <a:avLst/>
              </a:prstGeom>
              <a:noFill/>
              <a:ln w="15875">
                <a:solidFill>
                  <a:srgbClr val="000000"/>
                </a:solidFill>
                <a:round/>
                <a:headEnd/>
                <a:tailEnd type="stealth" w="lg" len="lg"/>
              </a:ln>
            </p:spPr>
            <p:txBody>
              <a:bodyPr lIns="45720" rIns="45720" anchor="ctr">
                <a:spAutoFit/>
              </a:bodyPr>
              <a:lstStyle/>
              <a:p>
                <a:endParaRPr lang="en-US"/>
              </a:p>
            </p:txBody>
          </p:sp>
          <p:sp>
            <p:nvSpPr>
              <p:cNvPr id="3107" name="Line 39"/>
              <p:cNvSpPr>
                <a:spLocks noChangeShapeType="1"/>
              </p:cNvSpPr>
              <p:nvPr/>
            </p:nvSpPr>
            <p:spPr bwMode="auto">
              <a:xfrm>
                <a:off x="4796" y="3379"/>
                <a:ext cx="0" cy="336"/>
              </a:xfrm>
              <a:prstGeom prst="line">
                <a:avLst/>
              </a:prstGeom>
              <a:noFill/>
              <a:ln w="15875">
                <a:solidFill>
                  <a:srgbClr val="000000"/>
                </a:solidFill>
                <a:round/>
                <a:headEnd type="stealth" w="lg" len="lg"/>
                <a:tailEnd type="stealth" w="lg" len="lg"/>
              </a:ln>
            </p:spPr>
            <p:txBody>
              <a:bodyPr rIns="45720">
                <a:spAutoFit/>
              </a:bodyPr>
              <a:lstStyle/>
              <a:p>
                <a:endParaRPr lang="en-US"/>
              </a:p>
            </p:txBody>
          </p:sp>
        </p:grpSp>
        <p:graphicFrame>
          <p:nvGraphicFramePr>
            <p:cNvPr id="3074" name="Object 48"/>
            <p:cNvGraphicFramePr>
              <a:graphicFrameLocks noChangeAspect="1"/>
            </p:cNvGraphicFramePr>
            <p:nvPr/>
          </p:nvGraphicFramePr>
          <p:xfrm>
            <a:off x="240" y="196"/>
            <a:ext cx="1056" cy="380"/>
          </p:xfrm>
          <a:graphic>
            <a:graphicData uri="http://schemas.openxmlformats.org/presentationml/2006/ole">
              <p:oleObj spid="_x0000_s3074" name="Equation" r:id="rId5" imgW="1091880" imgH="393480" progId="Equation.3">
                <p:embed/>
              </p:oleObj>
            </a:graphicData>
          </a:graphic>
        </p:graphicFrame>
        <p:sp>
          <p:nvSpPr>
            <p:cNvPr id="3086" name="Text Box 50"/>
            <p:cNvSpPr txBox="1">
              <a:spLocks noChangeArrowheads="1"/>
            </p:cNvSpPr>
            <p:nvPr/>
          </p:nvSpPr>
          <p:spPr bwMode="auto">
            <a:xfrm>
              <a:off x="2160" y="528"/>
              <a:ext cx="912" cy="231"/>
            </a:xfrm>
            <a:prstGeom prst="rect">
              <a:avLst/>
            </a:prstGeom>
            <a:solidFill>
              <a:schemeClr val="bg1"/>
            </a:solidFill>
            <a:ln w="15875">
              <a:solidFill>
                <a:schemeClr val="tx1"/>
              </a:solidFill>
              <a:miter lim="800000"/>
              <a:headEnd/>
              <a:tailEnd/>
            </a:ln>
          </p:spPr>
          <p:txBody>
            <a:bodyPr anchor="ctr">
              <a:spAutoFit/>
            </a:bodyPr>
            <a:lstStyle/>
            <a:p>
              <a:pPr algn="ctr"/>
              <a:r>
                <a:rPr lang="en-US" sz="1700" b="1"/>
                <a:t>Recumbent</a:t>
              </a:r>
            </a:p>
          </p:txBody>
        </p:sp>
        <p:sp>
          <p:nvSpPr>
            <p:cNvPr id="3087" name="Text Box 51"/>
            <p:cNvSpPr txBox="1">
              <a:spLocks noChangeArrowheads="1"/>
            </p:cNvSpPr>
            <p:nvPr/>
          </p:nvSpPr>
          <p:spPr bwMode="auto">
            <a:xfrm>
              <a:off x="371" y="756"/>
              <a:ext cx="1213" cy="241"/>
            </a:xfrm>
            <a:prstGeom prst="rect">
              <a:avLst/>
            </a:prstGeom>
            <a:solidFill>
              <a:schemeClr val="bg1"/>
            </a:solidFill>
            <a:ln w="15875">
              <a:solidFill>
                <a:schemeClr val="tx1"/>
              </a:solidFill>
              <a:miter lim="800000"/>
              <a:headEnd/>
              <a:tailEnd/>
            </a:ln>
          </p:spPr>
          <p:txBody>
            <a:bodyPr anchor="ctr">
              <a:spAutoFit/>
            </a:bodyPr>
            <a:lstStyle/>
            <a:p>
              <a:pPr algn="ctr"/>
              <a:r>
                <a:rPr lang="en-US"/>
                <a:t>P</a:t>
              </a:r>
              <a:r>
                <a:rPr lang="en-US" baseline="-25000"/>
                <a:t>1</a:t>
              </a:r>
              <a:r>
                <a:rPr lang="en-US"/>
                <a:t> = </a:t>
              </a:r>
              <a:r>
                <a:rPr lang="en-US" sz="1700"/>
                <a:t>100 mm Hg</a:t>
              </a:r>
            </a:p>
          </p:txBody>
        </p:sp>
        <p:sp>
          <p:nvSpPr>
            <p:cNvPr id="3088" name="Text Box 52"/>
            <p:cNvSpPr txBox="1">
              <a:spLocks noChangeArrowheads="1"/>
            </p:cNvSpPr>
            <p:nvPr/>
          </p:nvSpPr>
          <p:spPr bwMode="auto">
            <a:xfrm>
              <a:off x="288" y="1439"/>
              <a:ext cx="1296" cy="241"/>
            </a:xfrm>
            <a:prstGeom prst="rect">
              <a:avLst/>
            </a:prstGeom>
            <a:solidFill>
              <a:schemeClr val="bg1"/>
            </a:solidFill>
            <a:ln w="15875">
              <a:solidFill>
                <a:schemeClr val="tx1"/>
              </a:solidFill>
              <a:miter lim="800000"/>
              <a:headEnd/>
              <a:tailEnd/>
            </a:ln>
          </p:spPr>
          <p:txBody>
            <a:bodyPr anchor="ctr">
              <a:spAutoFit/>
            </a:bodyPr>
            <a:lstStyle/>
            <a:p>
              <a:pPr algn="ctr"/>
              <a:r>
                <a:rPr lang="en-US"/>
                <a:t>P</a:t>
              </a:r>
              <a:r>
                <a:rPr lang="en-US" baseline="-25000"/>
                <a:t>2</a:t>
              </a:r>
              <a:r>
                <a:rPr lang="en-US"/>
                <a:t> = </a:t>
              </a:r>
              <a:r>
                <a:rPr lang="en-US" sz="1700"/>
                <a:t>Zero mm Hg</a:t>
              </a:r>
            </a:p>
          </p:txBody>
        </p:sp>
        <p:grpSp>
          <p:nvGrpSpPr>
            <p:cNvPr id="3089" name="Group 64"/>
            <p:cNvGrpSpPr>
              <a:grpSpLocks/>
            </p:cNvGrpSpPr>
            <p:nvPr/>
          </p:nvGrpSpPr>
          <p:grpSpPr bwMode="auto">
            <a:xfrm>
              <a:off x="1657" y="804"/>
              <a:ext cx="1976" cy="864"/>
              <a:chOff x="1657" y="804"/>
              <a:chExt cx="1976" cy="864"/>
            </a:xfrm>
          </p:grpSpPr>
          <p:sp>
            <p:nvSpPr>
              <p:cNvPr id="3095" name="AutoShape 54"/>
              <p:cNvSpPr>
                <a:spLocks/>
              </p:cNvSpPr>
              <p:nvPr/>
            </p:nvSpPr>
            <p:spPr bwMode="auto">
              <a:xfrm>
                <a:off x="1809" y="804"/>
                <a:ext cx="1824" cy="864"/>
              </a:xfrm>
              <a:prstGeom prst="rightBracket">
                <a:avLst>
                  <a:gd name="adj" fmla="val 8333"/>
                </a:avLst>
              </a:prstGeom>
              <a:gradFill rotWithShape="1">
                <a:gsLst>
                  <a:gs pos="0">
                    <a:srgbClr val="CC3300"/>
                  </a:gs>
                  <a:gs pos="100000">
                    <a:srgbClr val="0066FF"/>
                  </a:gs>
                </a:gsLst>
                <a:lin ang="5400000" scaled="1"/>
              </a:gradFill>
              <a:ln w="15875">
                <a:solidFill>
                  <a:srgbClr val="000000"/>
                </a:solidFill>
                <a:round/>
                <a:headEnd/>
                <a:tailEnd/>
              </a:ln>
            </p:spPr>
            <p:txBody>
              <a:bodyPr lIns="45720" rIns="45720" anchor="ctr">
                <a:spAutoFit/>
              </a:bodyPr>
              <a:lstStyle/>
              <a:p>
                <a:endParaRPr lang="en-US"/>
              </a:p>
            </p:txBody>
          </p:sp>
          <p:sp>
            <p:nvSpPr>
              <p:cNvPr id="3096" name="AutoShape 55"/>
              <p:cNvSpPr>
                <a:spLocks/>
              </p:cNvSpPr>
              <p:nvPr/>
            </p:nvSpPr>
            <p:spPr bwMode="auto">
              <a:xfrm>
                <a:off x="1809" y="966"/>
                <a:ext cx="1636" cy="540"/>
              </a:xfrm>
              <a:prstGeom prst="rightBracket">
                <a:avLst>
                  <a:gd name="adj" fmla="val 8333"/>
                </a:avLst>
              </a:prstGeom>
              <a:solidFill>
                <a:schemeClr val="bg2"/>
              </a:solidFill>
              <a:ln w="15875">
                <a:solidFill>
                  <a:srgbClr val="000000"/>
                </a:solidFill>
                <a:round/>
                <a:headEnd/>
                <a:tailEnd/>
              </a:ln>
            </p:spPr>
            <p:txBody>
              <a:bodyPr lIns="45720" rIns="45720" anchor="ctr">
                <a:spAutoFit/>
              </a:bodyPr>
              <a:lstStyle/>
              <a:p>
                <a:endParaRPr lang="en-US"/>
              </a:p>
            </p:txBody>
          </p:sp>
          <p:sp>
            <p:nvSpPr>
              <p:cNvPr id="3097" name="Oval 56"/>
              <p:cNvSpPr>
                <a:spLocks noChangeArrowheads="1"/>
              </p:cNvSpPr>
              <p:nvPr/>
            </p:nvSpPr>
            <p:spPr bwMode="auto">
              <a:xfrm>
                <a:off x="1785" y="807"/>
                <a:ext cx="62" cy="158"/>
              </a:xfrm>
              <a:prstGeom prst="ellipse">
                <a:avLst/>
              </a:prstGeom>
              <a:solidFill>
                <a:srgbClr val="CC3300"/>
              </a:solidFill>
              <a:ln w="15875">
                <a:solidFill>
                  <a:srgbClr val="000000"/>
                </a:solidFill>
                <a:round/>
                <a:headEnd/>
                <a:tailEnd/>
              </a:ln>
            </p:spPr>
            <p:txBody>
              <a:bodyPr lIns="45720" rIns="45720" anchor="ctr">
                <a:spAutoFit/>
              </a:bodyPr>
              <a:lstStyle/>
              <a:p>
                <a:endParaRPr lang="en-US"/>
              </a:p>
            </p:txBody>
          </p:sp>
          <p:sp>
            <p:nvSpPr>
              <p:cNvPr id="3098" name="Oval 57"/>
              <p:cNvSpPr>
                <a:spLocks noChangeArrowheads="1"/>
              </p:cNvSpPr>
              <p:nvPr/>
            </p:nvSpPr>
            <p:spPr bwMode="auto">
              <a:xfrm>
                <a:off x="1794" y="1508"/>
                <a:ext cx="62" cy="158"/>
              </a:xfrm>
              <a:prstGeom prst="ellipse">
                <a:avLst/>
              </a:prstGeom>
              <a:solidFill>
                <a:srgbClr val="0066FF"/>
              </a:solidFill>
              <a:ln w="15875">
                <a:solidFill>
                  <a:srgbClr val="000000"/>
                </a:solidFill>
                <a:round/>
                <a:headEnd/>
                <a:tailEnd/>
              </a:ln>
            </p:spPr>
            <p:txBody>
              <a:bodyPr lIns="45720" rIns="45720" anchor="ctr">
                <a:spAutoFit/>
              </a:bodyPr>
              <a:lstStyle/>
              <a:p>
                <a:endParaRPr lang="en-US"/>
              </a:p>
            </p:txBody>
          </p:sp>
          <p:sp>
            <p:nvSpPr>
              <p:cNvPr id="3099" name="Line 58"/>
              <p:cNvSpPr>
                <a:spLocks noChangeShapeType="1"/>
              </p:cNvSpPr>
              <p:nvPr/>
            </p:nvSpPr>
            <p:spPr bwMode="auto">
              <a:xfrm>
                <a:off x="1693" y="869"/>
                <a:ext cx="480" cy="0"/>
              </a:xfrm>
              <a:prstGeom prst="line">
                <a:avLst/>
              </a:prstGeom>
              <a:noFill/>
              <a:ln w="15875">
                <a:solidFill>
                  <a:srgbClr val="000000"/>
                </a:solidFill>
                <a:round/>
                <a:headEnd/>
                <a:tailEnd type="stealth" w="lg" len="lg"/>
              </a:ln>
            </p:spPr>
            <p:txBody>
              <a:bodyPr lIns="45720" rIns="45720" anchor="ctr">
                <a:spAutoFit/>
              </a:bodyPr>
              <a:lstStyle/>
              <a:p>
                <a:endParaRPr lang="en-US"/>
              </a:p>
            </p:txBody>
          </p:sp>
          <p:sp>
            <p:nvSpPr>
              <p:cNvPr id="3100" name="Line 59"/>
              <p:cNvSpPr>
                <a:spLocks noChangeShapeType="1"/>
              </p:cNvSpPr>
              <p:nvPr/>
            </p:nvSpPr>
            <p:spPr bwMode="auto">
              <a:xfrm flipH="1">
                <a:off x="1657" y="1582"/>
                <a:ext cx="480" cy="0"/>
              </a:xfrm>
              <a:prstGeom prst="line">
                <a:avLst/>
              </a:prstGeom>
              <a:noFill/>
              <a:ln w="15875">
                <a:solidFill>
                  <a:srgbClr val="000000"/>
                </a:solidFill>
                <a:round/>
                <a:headEnd/>
                <a:tailEnd type="stealth" w="lg" len="lg"/>
              </a:ln>
            </p:spPr>
            <p:txBody>
              <a:bodyPr lIns="45720" rIns="45720" anchor="ctr">
                <a:spAutoFit/>
              </a:bodyPr>
              <a:lstStyle/>
              <a:p>
                <a:endParaRPr lang="en-US"/>
              </a:p>
            </p:txBody>
          </p:sp>
        </p:grpSp>
        <p:sp>
          <p:nvSpPr>
            <p:cNvPr id="3090" name="Text Box 60"/>
            <p:cNvSpPr txBox="1">
              <a:spLocks noChangeArrowheads="1"/>
            </p:cNvSpPr>
            <p:nvPr/>
          </p:nvSpPr>
          <p:spPr bwMode="auto">
            <a:xfrm>
              <a:off x="1344" y="1118"/>
              <a:ext cx="1164" cy="231"/>
            </a:xfrm>
            <a:prstGeom prst="rect">
              <a:avLst/>
            </a:prstGeom>
            <a:solidFill>
              <a:schemeClr val="bg1"/>
            </a:solidFill>
            <a:ln w="15875" algn="ctr">
              <a:solidFill>
                <a:schemeClr val="tx1"/>
              </a:solidFill>
              <a:miter lim="800000"/>
              <a:headEnd/>
              <a:tailEnd/>
            </a:ln>
          </p:spPr>
          <p:txBody>
            <a:bodyPr anchor="ctr">
              <a:spAutoFit/>
            </a:bodyPr>
            <a:lstStyle/>
            <a:p>
              <a:pPr algn="ctr"/>
              <a:r>
                <a:rPr lang="en-US" sz="1700"/>
                <a:t>P</a:t>
              </a:r>
              <a:r>
                <a:rPr lang="en-US" sz="1700" baseline="-25000"/>
                <a:t>1</a:t>
              </a:r>
              <a:r>
                <a:rPr lang="en-US" sz="1700"/>
                <a:t> - P</a:t>
              </a:r>
              <a:r>
                <a:rPr lang="en-US" sz="1700" baseline="-25000"/>
                <a:t>2</a:t>
              </a:r>
              <a:r>
                <a:rPr lang="en-US" sz="1700"/>
                <a:t> = 100 - 0</a:t>
              </a:r>
            </a:p>
          </p:txBody>
        </p:sp>
        <p:sp>
          <p:nvSpPr>
            <p:cNvPr id="3091" name="Text Box 38"/>
            <p:cNvSpPr txBox="1">
              <a:spLocks noChangeArrowheads="1"/>
            </p:cNvSpPr>
            <p:nvPr/>
          </p:nvSpPr>
          <p:spPr bwMode="auto">
            <a:xfrm>
              <a:off x="192" y="1825"/>
              <a:ext cx="3936" cy="1047"/>
            </a:xfrm>
            <a:prstGeom prst="rect">
              <a:avLst/>
            </a:prstGeom>
            <a:solidFill>
              <a:schemeClr val="bg1"/>
            </a:solidFill>
            <a:ln w="15875">
              <a:noFill/>
              <a:miter lim="800000"/>
              <a:headEnd/>
              <a:tailEnd/>
            </a:ln>
          </p:spPr>
          <p:txBody>
            <a:bodyPr rIns="45720">
              <a:spAutoFit/>
            </a:bodyPr>
            <a:lstStyle/>
            <a:p>
              <a:r>
                <a:rPr lang="en-US" sz="1700" dirty="0"/>
                <a:t>In the standing position Pg causes increased venous pressure in the dependent areas.</a:t>
              </a:r>
            </a:p>
            <a:p>
              <a:r>
                <a:rPr lang="en-US" sz="1700" b="1" dirty="0"/>
                <a:t>The veins have a large compliance so the increased pressure increases the volume of blood in the dependent venules &amp; veins (“venous pooling</a:t>
              </a:r>
              <a:r>
                <a:rPr lang="en-US" sz="1700" b="1" dirty="0" smtClean="0"/>
                <a:t>”).</a:t>
              </a:r>
              <a:endParaRPr lang="en-US" sz="1700" b="1" dirty="0"/>
            </a:p>
            <a:p>
              <a:r>
                <a:rPr lang="en-US" sz="1700" dirty="0"/>
                <a:t>Increased pressure increases capillary pressure and filtration.</a:t>
              </a:r>
            </a:p>
          </p:txBody>
        </p:sp>
        <p:sp>
          <p:nvSpPr>
            <p:cNvPr id="3092" name="Text Box 61"/>
            <p:cNvSpPr txBox="1">
              <a:spLocks noChangeArrowheads="1"/>
            </p:cNvSpPr>
            <p:nvPr/>
          </p:nvSpPr>
          <p:spPr bwMode="auto">
            <a:xfrm>
              <a:off x="3216" y="1104"/>
              <a:ext cx="791" cy="231"/>
            </a:xfrm>
            <a:prstGeom prst="rect">
              <a:avLst/>
            </a:prstGeom>
            <a:solidFill>
              <a:schemeClr val="bg1"/>
            </a:solidFill>
            <a:ln w="15875">
              <a:solidFill>
                <a:srgbClr val="000000"/>
              </a:solidFill>
              <a:miter lim="800000"/>
              <a:headEnd/>
              <a:tailEnd/>
            </a:ln>
          </p:spPr>
          <p:txBody>
            <a:bodyPr>
              <a:spAutoFit/>
            </a:bodyPr>
            <a:lstStyle/>
            <a:p>
              <a:r>
                <a:rPr lang="en-US" sz="1700"/>
                <a:t>25 mm Hg</a:t>
              </a:r>
            </a:p>
          </p:txBody>
        </p:sp>
        <p:sp>
          <p:nvSpPr>
            <p:cNvPr id="3093" name="Text Box 62"/>
            <p:cNvSpPr txBox="1">
              <a:spLocks noChangeArrowheads="1"/>
            </p:cNvSpPr>
            <p:nvPr/>
          </p:nvSpPr>
          <p:spPr bwMode="auto">
            <a:xfrm>
              <a:off x="4320" y="288"/>
              <a:ext cx="1372" cy="376"/>
            </a:xfrm>
            <a:prstGeom prst="rect">
              <a:avLst/>
            </a:prstGeom>
            <a:solidFill>
              <a:schemeClr val="bg1"/>
            </a:solidFill>
            <a:ln w="15875">
              <a:solidFill>
                <a:srgbClr val="000000"/>
              </a:solidFill>
              <a:miter lim="800000"/>
              <a:headEnd/>
              <a:tailEnd/>
            </a:ln>
          </p:spPr>
          <p:txBody>
            <a:bodyPr>
              <a:spAutoFit/>
            </a:bodyPr>
            <a:lstStyle/>
            <a:p>
              <a:r>
                <a:rPr lang="en-US" sz="1600"/>
                <a:t>25 mm Hg is capillary hydrostatic pressure</a:t>
              </a:r>
            </a:p>
          </p:txBody>
        </p:sp>
        <p:cxnSp>
          <p:nvCxnSpPr>
            <p:cNvPr id="3094" name="AutoShape 63"/>
            <p:cNvCxnSpPr>
              <a:cxnSpLocks noChangeShapeType="1"/>
              <a:stCxn id="3093" idx="1"/>
              <a:endCxn id="3092" idx="0"/>
            </p:cNvCxnSpPr>
            <p:nvPr/>
          </p:nvCxnSpPr>
          <p:spPr bwMode="auto">
            <a:xfrm flipH="1">
              <a:off x="3612" y="476"/>
              <a:ext cx="703" cy="623"/>
            </a:xfrm>
            <a:prstGeom prst="straightConnector1">
              <a:avLst/>
            </a:prstGeom>
            <a:noFill/>
            <a:ln w="15875">
              <a:solidFill>
                <a:schemeClr val="tx1"/>
              </a:solidFill>
              <a:round/>
              <a:headEnd/>
              <a:tailEnd type="stealth" w="lg" len="lg"/>
            </a:ln>
          </p:spPr>
        </p:cxnSp>
      </p:grpSp>
    </p:spTree>
    <p:custDataLst>
      <p:tags r:id="rId2"/>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590800" y="381000"/>
            <a:ext cx="4175125" cy="646331"/>
          </a:xfrm>
          <a:ln cap="flat" algn="ctr"/>
        </p:spPr>
        <p:txBody>
          <a:bodyPr lIns="45720" tIns="45720" rIns="45720" bIns="45720"/>
          <a:lstStyle/>
          <a:p>
            <a:pPr algn="l" eaLnBrk="1" hangingPunct="1"/>
            <a:r>
              <a:rPr lang="en-US" dirty="0" smtClean="0"/>
              <a:t>Effect of gravity  in a compliant system:</a:t>
            </a:r>
            <a:br>
              <a:rPr lang="en-US" dirty="0" smtClean="0"/>
            </a:br>
            <a:r>
              <a:rPr lang="en-US" dirty="0" smtClean="0"/>
              <a:t>Negative venous pressure in the head</a:t>
            </a:r>
          </a:p>
        </p:txBody>
      </p:sp>
      <p:sp>
        <p:nvSpPr>
          <p:cNvPr id="18436" name="Text Box 21"/>
          <p:cNvSpPr txBox="1">
            <a:spLocks noChangeArrowheads="1"/>
          </p:cNvSpPr>
          <p:nvPr/>
        </p:nvSpPr>
        <p:spPr bwMode="auto">
          <a:xfrm>
            <a:off x="304800" y="2819400"/>
            <a:ext cx="5105400" cy="3231654"/>
          </a:xfrm>
          <a:prstGeom prst="rect">
            <a:avLst/>
          </a:prstGeom>
          <a:solidFill>
            <a:schemeClr val="bg1"/>
          </a:solidFill>
          <a:ln w="15875">
            <a:solidFill>
              <a:schemeClr val="tx1"/>
            </a:solidFill>
            <a:miter lim="800000"/>
            <a:headEnd/>
            <a:tailEnd/>
          </a:ln>
        </p:spPr>
        <p:txBody>
          <a:bodyPr wrap="square" rIns="45720" anchor="ctr">
            <a:spAutoFit/>
          </a:bodyPr>
          <a:lstStyle/>
          <a:p>
            <a:pPr>
              <a:lnSpc>
                <a:spcPct val="120000"/>
              </a:lnSpc>
            </a:pPr>
            <a:r>
              <a:rPr lang="en-US" sz="1700" b="1" dirty="0" smtClean="0"/>
              <a:t>In superficial </a:t>
            </a:r>
            <a:r>
              <a:rPr lang="en-US" sz="1700" b="1" dirty="0"/>
              <a:t>veins </a:t>
            </a:r>
            <a:r>
              <a:rPr lang="en-US" sz="1700" dirty="0"/>
              <a:t>in the head &amp; neck </a:t>
            </a:r>
            <a:r>
              <a:rPr lang="en-US" sz="1700" dirty="0" smtClean="0"/>
              <a:t>pressure decreases to zero as blood “falls” to the heart so these veins intermittently collapse </a:t>
            </a:r>
            <a:r>
              <a:rPr lang="en-US" sz="1700" dirty="0"/>
              <a:t>and </a:t>
            </a:r>
            <a:r>
              <a:rPr lang="en-US" sz="1700" dirty="0" smtClean="0"/>
              <a:t>open.</a:t>
            </a:r>
          </a:p>
          <a:p>
            <a:pPr>
              <a:lnSpc>
                <a:spcPct val="120000"/>
              </a:lnSpc>
            </a:pPr>
            <a:endParaRPr lang="en-US" sz="1700" dirty="0" smtClean="0"/>
          </a:p>
          <a:p>
            <a:pPr>
              <a:lnSpc>
                <a:spcPct val="120000"/>
              </a:lnSpc>
            </a:pPr>
            <a:r>
              <a:rPr lang="en-US" sz="1700" dirty="0" smtClean="0"/>
              <a:t>They collapse when venous pressure = zero; collapse causes upstream pressure to increase &amp; the veins open.</a:t>
            </a:r>
          </a:p>
          <a:p>
            <a:pPr>
              <a:lnSpc>
                <a:spcPct val="120000"/>
              </a:lnSpc>
            </a:pPr>
            <a:endParaRPr lang="en-US" sz="1700" dirty="0" smtClean="0"/>
          </a:p>
          <a:p>
            <a:pPr>
              <a:lnSpc>
                <a:spcPct val="120000"/>
              </a:lnSpc>
            </a:pPr>
            <a:r>
              <a:rPr lang="en-US" sz="1700" b="1" dirty="0" smtClean="0"/>
              <a:t>Deeper </a:t>
            </a:r>
            <a:r>
              <a:rPr lang="en-US" sz="1700" b="1" dirty="0"/>
              <a:t>veins </a:t>
            </a:r>
            <a:r>
              <a:rPr lang="en-US" sz="1700" dirty="0"/>
              <a:t>remain open because they are tethered by surrounding tissues.</a:t>
            </a:r>
          </a:p>
        </p:txBody>
      </p:sp>
      <p:grpSp>
        <p:nvGrpSpPr>
          <p:cNvPr id="20" name="Group 19"/>
          <p:cNvGrpSpPr/>
          <p:nvPr/>
        </p:nvGrpSpPr>
        <p:grpSpPr>
          <a:xfrm>
            <a:off x="5562600" y="2971800"/>
            <a:ext cx="3236913" cy="3719513"/>
            <a:chOff x="5562600" y="2971800"/>
            <a:chExt cx="3236913" cy="3719513"/>
          </a:xfrm>
        </p:grpSpPr>
        <p:sp>
          <p:nvSpPr>
            <p:cNvPr id="18435" name="Text Box 3"/>
            <p:cNvSpPr txBox="1">
              <a:spLocks noChangeArrowheads="1"/>
            </p:cNvSpPr>
            <p:nvPr/>
          </p:nvSpPr>
          <p:spPr bwMode="auto">
            <a:xfrm>
              <a:off x="5638800" y="2971800"/>
              <a:ext cx="2771775" cy="366713"/>
            </a:xfrm>
            <a:prstGeom prst="rect">
              <a:avLst/>
            </a:prstGeom>
            <a:solidFill>
              <a:schemeClr val="bg1"/>
            </a:solidFill>
            <a:ln w="15875" algn="ctr">
              <a:solidFill>
                <a:schemeClr val="tx1"/>
              </a:solidFill>
              <a:miter lim="800000"/>
              <a:headEnd/>
              <a:tailEnd/>
            </a:ln>
          </p:spPr>
          <p:txBody>
            <a:bodyPr wrap="none" lIns="45720" rIns="45720">
              <a:spAutoFit/>
            </a:bodyPr>
            <a:lstStyle/>
            <a:p>
              <a:r>
                <a:rPr lang="en-US" sz="1700" dirty="0"/>
                <a:t>Standing, head above heart</a:t>
              </a:r>
            </a:p>
          </p:txBody>
        </p:sp>
        <p:sp>
          <p:nvSpPr>
            <p:cNvPr id="18440" name="Line 6"/>
            <p:cNvSpPr>
              <a:spLocks noChangeShapeType="1"/>
            </p:cNvSpPr>
            <p:nvPr/>
          </p:nvSpPr>
          <p:spPr bwMode="auto">
            <a:xfrm flipV="1">
              <a:off x="8389938" y="3932238"/>
              <a:ext cx="0" cy="2036763"/>
            </a:xfrm>
            <a:prstGeom prst="line">
              <a:avLst/>
            </a:prstGeom>
            <a:noFill/>
            <a:ln w="15875">
              <a:solidFill>
                <a:srgbClr val="000000"/>
              </a:solidFill>
              <a:round/>
              <a:headEnd type="stealth" w="lg" len="lg"/>
              <a:tailEnd type="stealth" w="lg" len="lg"/>
            </a:ln>
          </p:spPr>
          <p:txBody>
            <a:bodyPr lIns="45720" rIns="45720" anchor="ctr">
              <a:spAutoFit/>
            </a:bodyPr>
            <a:lstStyle/>
            <a:p>
              <a:endParaRPr lang="en-US"/>
            </a:p>
          </p:txBody>
        </p:sp>
        <p:sp>
          <p:nvSpPr>
            <p:cNvPr id="18441" name="Text Box 7"/>
            <p:cNvSpPr txBox="1">
              <a:spLocks noChangeArrowheads="1"/>
            </p:cNvSpPr>
            <p:nvPr/>
          </p:nvSpPr>
          <p:spPr bwMode="auto">
            <a:xfrm>
              <a:off x="8570913" y="4686300"/>
              <a:ext cx="228600" cy="366713"/>
            </a:xfrm>
            <a:prstGeom prst="rect">
              <a:avLst/>
            </a:prstGeom>
            <a:solidFill>
              <a:schemeClr val="bg1"/>
            </a:solidFill>
            <a:ln w="15875" algn="ctr">
              <a:solidFill>
                <a:schemeClr val="tx1"/>
              </a:solidFill>
              <a:miter lim="800000"/>
              <a:headEnd/>
              <a:tailEnd/>
            </a:ln>
          </p:spPr>
          <p:txBody>
            <a:bodyPr wrap="none" lIns="45720" rIns="45720">
              <a:spAutoFit/>
            </a:bodyPr>
            <a:lstStyle/>
            <a:p>
              <a:r>
                <a:rPr lang="en-US" sz="1700"/>
                <a:t>h</a:t>
              </a:r>
            </a:p>
          </p:txBody>
        </p:sp>
        <p:sp>
          <p:nvSpPr>
            <p:cNvPr id="18442" name="Text Box 15"/>
            <p:cNvSpPr txBox="1">
              <a:spLocks noChangeArrowheads="1"/>
            </p:cNvSpPr>
            <p:nvPr/>
          </p:nvSpPr>
          <p:spPr bwMode="auto">
            <a:xfrm>
              <a:off x="7239000" y="6324600"/>
              <a:ext cx="1308100" cy="366713"/>
            </a:xfrm>
            <a:prstGeom prst="rect">
              <a:avLst/>
            </a:prstGeom>
            <a:solidFill>
              <a:schemeClr val="bg1"/>
            </a:solidFill>
            <a:ln w="15875">
              <a:solidFill>
                <a:schemeClr val="tx1"/>
              </a:solidFill>
              <a:miter lim="800000"/>
              <a:headEnd/>
              <a:tailEnd/>
            </a:ln>
          </p:spPr>
          <p:txBody>
            <a:bodyPr wrap="none" lIns="45720" rIns="45720">
              <a:spAutoFit/>
            </a:bodyPr>
            <a:lstStyle/>
            <a:p>
              <a:r>
                <a:rPr lang="en-US" sz="1700"/>
                <a:t>Zero mm Hg</a:t>
              </a:r>
            </a:p>
          </p:txBody>
        </p:sp>
        <p:sp>
          <p:nvSpPr>
            <p:cNvPr id="18443" name="Text Box 16"/>
            <p:cNvSpPr txBox="1">
              <a:spLocks noChangeArrowheads="1"/>
            </p:cNvSpPr>
            <p:nvPr/>
          </p:nvSpPr>
          <p:spPr bwMode="auto">
            <a:xfrm>
              <a:off x="5562600" y="6324600"/>
              <a:ext cx="1225550" cy="366713"/>
            </a:xfrm>
            <a:prstGeom prst="rect">
              <a:avLst/>
            </a:prstGeom>
            <a:solidFill>
              <a:schemeClr val="bg1"/>
            </a:solidFill>
            <a:ln w="15875">
              <a:solidFill>
                <a:schemeClr val="tx1"/>
              </a:solidFill>
              <a:miter lim="800000"/>
              <a:headEnd/>
              <a:tailEnd/>
            </a:ln>
          </p:spPr>
          <p:txBody>
            <a:bodyPr wrap="none" lIns="45720" rIns="45720">
              <a:spAutoFit/>
            </a:bodyPr>
            <a:lstStyle/>
            <a:p>
              <a:r>
                <a:rPr lang="en-US" sz="1700"/>
                <a:t>100 mm Hg</a:t>
              </a:r>
            </a:p>
          </p:txBody>
        </p:sp>
        <p:sp>
          <p:nvSpPr>
            <p:cNvPr id="18444" name="Text Box 18"/>
            <p:cNvSpPr txBox="1">
              <a:spLocks noChangeArrowheads="1"/>
            </p:cNvSpPr>
            <p:nvPr/>
          </p:nvSpPr>
          <p:spPr bwMode="auto">
            <a:xfrm>
              <a:off x="6172200" y="3443287"/>
              <a:ext cx="1704975" cy="366713"/>
            </a:xfrm>
            <a:prstGeom prst="rect">
              <a:avLst/>
            </a:prstGeom>
            <a:solidFill>
              <a:schemeClr val="bg1"/>
            </a:solidFill>
            <a:ln w="15875" algn="ctr">
              <a:solidFill>
                <a:schemeClr val="tx1"/>
              </a:solidFill>
              <a:miter lim="800000"/>
              <a:headEnd/>
              <a:tailEnd/>
            </a:ln>
          </p:spPr>
          <p:txBody>
            <a:bodyPr wrap="none" lIns="45720" rIns="45720">
              <a:spAutoFit/>
            </a:bodyPr>
            <a:lstStyle/>
            <a:p>
              <a:r>
                <a:rPr lang="en-US" sz="1700"/>
                <a:t>(25 - Pg) mm Hg</a:t>
              </a:r>
            </a:p>
          </p:txBody>
        </p:sp>
        <p:sp>
          <p:nvSpPr>
            <p:cNvPr id="18445" name="AutoShape 9"/>
            <p:cNvSpPr>
              <a:spLocks/>
            </p:cNvSpPr>
            <p:nvPr/>
          </p:nvSpPr>
          <p:spPr bwMode="auto">
            <a:xfrm rot="16200000" flipV="1">
              <a:off x="5953125" y="4029075"/>
              <a:ext cx="2038350" cy="1827213"/>
            </a:xfrm>
            <a:prstGeom prst="rightBracket">
              <a:avLst>
                <a:gd name="adj" fmla="val 8333"/>
              </a:avLst>
            </a:prstGeom>
            <a:gradFill rotWithShape="1">
              <a:gsLst>
                <a:gs pos="0">
                  <a:srgbClr val="0066FF"/>
                </a:gs>
                <a:gs pos="100000">
                  <a:srgbClr val="CC3300"/>
                </a:gs>
              </a:gsLst>
              <a:lin ang="5400000" scaled="1"/>
            </a:gradFill>
            <a:ln w="15875">
              <a:solidFill>
                <a:srgbClr val="000000"/>
              </a:solidFill>
              <a:round/>
              <a:headEnd/>
              <a:tailEnd/>
            </a:ln>
          </p:spPr>
          <p:txBody>
            <a:bodyPr lIns="45720" rIns="45720" anchor="ctr">
              <a:spAutoFit/>
            </a:bodyPr>
            <a:lstStyle/>
            <a:p>
              <a:endParaRPr lang="en-US"/>
            </a:p>
          </p:txBody>
        </p:sp>
        <p:sp>
          <p:nvSpPr>
            <p:cNvPr id="18446" name="AutoShape 10"/>
            <p:cNvSpPr>
              <a:spLocks/>
            </p:cNvSpPr>
            <p:nvPr/>
          </p:nvSpPr>
          <p:spPr bwMode="auto">
            <a:xfrm rot="16200000" flipV="1">
              <a:off x="5972175" y="4319588"/>
              <a:ext cx="2000250" cy="1284288"/>
            </a:xfrm>
            <a:prstGeom prst="rightBracket">
              <a:avLst>
                <a:gd name="adj" fmla="val 8333"/>
              </a:avLst>
            </a:prstGeom>
            <a:solidFill>
              <a:schemeClr val="bg2"/>
            </a:solidFill>
            <a:ln w="15875">
              <a:solidFill>
                <a:srgbClr val="000000"/>
              </a:solidFill>
              <a:round/>
              <a:headEnd/>
              <a:tailEnd/>
            </a:ln>
          </p:spPr>
          <p:txBody>
            <a:bodyPr lIns="45720" rIns="45720" anchor="ctr">
              <a:spAutoFit/>
            </a:bodyPr>
            <a:lstStyle/>
            <a:p>
              <a:endParaRPr lang="en-US"/>
            </a:p>
          </p:txBody>
        </p:sp>
        <p:sp>
          <p:nvSpPr>
            <p:cNvPr id="18447" name="Oval 11"/>
            <p:cNvSpPr>
              <a:spLocks noChangeArrowheads="1"/>
            </p:cNvSpPr>
            <p:nvPr/>
          </p:nvSpPr>
          <p:spPr bwMode="auto">
            <a:xfrm rot="16200000" flipV="1">
              <a:off x="7681913" y="5792788"/>
              <a:ext cx="109538" cy="266700"/>
            </a:xfrm>
            <a:prstGeom prst="ellipse">
              <a:avLst/>
            </a:prstGeom>
            <a:solidFill>
              <a:srgbClr val="0066FF"/>
            </a:solidFill>
            <a:ln w="15875">
              <a:solidFill>
                <a:srgbClr val="000000"/>
              </a:solidFill>
              <a:round/>
              <a:headEnd/>
              <a:tailEnd/>
            </a:ln>
          </p:spPr>
          <p:txBody>
            <a:bodyPr lIns="45720" rIns="45720" anchor="ctr">
              <a:spAutoFit/>
            </a:bodyPr>
            <a:lstStyle/>
            <a:p>
              <a:endParaRPr lang="en-US"/>
            </a:p>
          </p:txBody>
        </p:sp>
        <p:sp>
          <p:nvSpPr>
            <p:cNvPr id="18448" name="Oval 12"/>
            <p:cNvSpPr>
              <a:spLocks noChangeArrowheads="1"/>
            </p:cNvSpPr>
            <p:nvPr/>
          </p:nvSpPr>
          <p:spPr bwMode="auto">
            <a:xfrm rot="16200000" flipV="1">
              <a:off x="6135688" y="5792788"/>
              <a:ext cx="109538" cy="266700"/>
            </a:xfrm>
            <a:prstGeom prst="ellipse">
              <a:avLst/>
            </a:prstGeom>
            <a:solidFill>
              <a:srgbClr val="CC3300"/>
            </a:solidFill>
            <a:ln w="15875">
              <a:solidFill>
                <a:srgbClr val="000000"/>
              </a:solidFill>
              <a:round/>
              <a:headEnd/>
              <a:tailEnd/>
            </a:ln>
          </p:spPr>
          <p:txBody>
            <a:bodyPr lIns="45720" rIns="45720" anchor="ctr">
              <a:spAutoFit/>
            </a:bodyPr>
            <a:lstStyle/>
            <a:p>
              <a:endParaRPr lang="en-US"/>
            </a:p>
          </p:txBody>
        </p:sp>
        <p:sp>
          <p:nvSpPr>
            <p:cNvPr id="18449" name="Line 13"/>
            <p:cNvSpPr>
              <a:spLocks noChangeShapeType="1"/>
            </p:cNvSpPr>
            <p:nvPr/>
          </p:nvSpPr>
          <p:spPr bwMode="auto">
            <a:xfrm rot="5400000" flipH="1">
              <a:off x="5832475" y="5907088"/>
              <a:ext cx="725488" cy="0"/>
            </a:xfrm>
            <a:prstGeom prst="line">
              <a:avLst/>
            </a:prstGeom>
            <a:noFill/>
            <a:ln w="15875">
              <a:solidFill>
                <a:srgbClr val="000000"/>
              </a:solidFill>
              <a:round/>
              <a:headEnd/>
              <a:tailEnd type="stealth" w="lg" len="lg"/>
            </a:ln>
          </p:spPr>
          <p:txBody>
            <a:bodyPr lIns="45720" rIns="45720" anchor="ctr">
              <a:spAutoFit/>
            </a:bodyPr>
            <a:lstStyle/>
            <a:p>
              <a:endParaRPr lang="en-US"/>
            </a:p>
          </p:txBody>
        </p:sp>
        <p:sp>
          <p:nvSpPr>
            <p:cNvPr id="18450" name="Line 14"/>
            <p:cNvSpPr>
              <a:spLocks noChangeShapeType="1"/>
            </p:cNvSpPr>
            <p:nvPr/>
          </p:nvSpPr>
          <p:spPr bwMode="auto">
            <a:xfrm rot="16200000" flipH="1" flipV="1">
              <a:off x="7396163" y="5907088"/>
              <a:ext cx="725488" cy="0"/>
            </a:xfrm>
            <a:prstGeom prst="line">
              <a:avLst/>
            </a:prstGeom>
            <a:noFill/>
            <a:ln w="15875">
              <a:solidFill>
                <a:srgbClr val="000000"/>
              </a:solidFill>
              <a:round/>
              <a:headEnd/>
              <a:tailEnd type="stealth" w="lg" len="lg"/>
            </a:ln>
          </p:spPr>
          <p:txBody>
            <a:bodyPr lIns="45720" rIns="45720" anchor="ctr">
              <a:spAutoFit/>
            </a:bodyPr>
            <a:lstStyle/>
            <a:p>
              <a:endParaRPr lang="en-US"/>
            </a:p>
          </p:txBody>
        </p:sp>
      </p:grpSp>
      <p:sp>
        <p:nvSpPr>
          <p:cNvPr id="18438" name="Text Box 31"/>
          <p:cNvSpPr txBox="1">
            <a:spLocks noChangeArrowheads="1"/>
          </p:cNvSpPr>
          <p:nvPr/>
        </p:nvSpPr>
        <p:spPr bwMode="auto">
          <a:xfrm>
            <a:off x="381000" y="3962400"/>
            <a:ext cx="138113" cy="366713"/>
          </a:xfrm>
          <a:prstGeom prst="rect">
            <a:avLst/>
          </a:prstGeom>
          <a:noFill/>
          <a:ln w="15875">
            <a:noFill/>
            <a:miter lim="800000"/>
            <a:headEnd/>
            <a:tailEnd/>
          </a:ln>
        </p:spPr>
        <p:txBody>
          <a:bodyPr wrap="none" rIns="45720">
            <a:spAutoFit/>
          </a:bodyPr>
          <a:lstStyle/>
          <a:p>
            <a:endParaRPr lang="en-US"/>
          </a:p>
        </p:txBody>
      </p:sp>
      <p:sp>
        <p:nvSpPr>
          <p:cNvPr id="18439" name="Text Box 32"/>
          <p:cNvSpPr txBox="1">
            <a:spLocks noChangeArrowheads="1"/>
          </p:cNvSpPr>
          <p:nvPr/>
        </p:nvSpPr>
        <p:spPr bwMode="auto">
          <a:xfrm>
            <a:off x="304801" y="1143000"/>
            <a:ext cx="8534399" cy="1348061"/>
          </a:xfrm>
          <a:prstGeom prst="rect">
            <a:avLst/>
          </a:prstGeom>
          <a:solidFill>
            <a:schemeClr val="bg1"/>
          </a:solidFill>
          <a:ln w="15875">
            <a:solidFill>
              <a:srgbClr val="000000"/>
            </a:solidFill>
            <a:miter lim="800000"/>
            <a:headEnd/>
            <a:tailEnd type="none" w="lg" len="lg"/>
          </a:ln>
        </p:spPr>
        <p:txBody>
          <a:bodyPr wrap="square">
            <a:spAutoFit/>
          </a:bodyPr>
          <a:lstStyle/>
          <a:p>
            <a:pPr>
              <a:lnSpc>
                <a:spcPct val="120000"/>
              </a:lnSpc>
            </a:pPr>
            <a:r>
              <a:rPr lang="en-US" sz="1700" dirty="0" smtClean="0"/>
              <a:t>In the standing position Pg is negative above the heart (the weight of the blood causes it to distribute toward the thorax).</a:t>
            </a:r>
          </a:p>
          <a:p>
            <a:pPr>
              <a:lnSpc>
                <a:spcPct val="120000"/>
              </a:lnSpc>
            </a:pPr>
            <a:r>
              <a:rPr lang="en-US" sz="1700" b="1" i="1" dirty="0" smtClean="0"/>
              <a:t>Pressure in </a:t>
            </a:r>
            <a:r>
              <a:rPr lang="en-US" sz="1700" b="1" i="1" dirty="0"/>
              <a:t>deep veins above the heart may become negative (sub-atmospheric).</a:t>
            </a:r>
          </a:p>
          <a:p>
            <a:pPr>
              <a:lnSpc>
                <a:spcPct val="120000"/>
              </a:lnSpc>
            </a:pPr>
            <a:r>
              <a:rPr lang="en-US" sz="1700" b="1" i="1" dirty="0"/>
              <a:t>Pressure in the sagittal sinus is  - 10 mm </a:t>
            </a:r>
            <a:r>
              <a:rPr lang="en-US" sz="1700" b="1" i="1" dirty="0" smtClean="0"/>
              <a:t>Hg</a:t>
            </a:r>
            <a:endParaRPr lang="en-US" sz="1700" b="1" i="1" dirty="0"/>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181100" y="136525"/>
            <a:ext cx="6667500" cy="382588"/>
          </a:xfrm>
          <a:ln cap="flat" algn="ctr"/>
        </p:spPr>
        <p:txBody>
          <a:bodyPr lIns="45720" tIns="45720" rIns="45720" bIns="45720"/>
          <a:lstStyle/>
          <a:p>
            <a:pPr eaLnBrk="1" hangingPunct="1"/>
            <a:r>
              <a:rPr lang="en-US" smtClean="0"/>
              <a:t>Edema in dependent areas is limited by protective mechanisms.</a:t>
            </a:r>
          </a:p>
        </p:txBody>
      </p:sp>
      <p:sp>
        <p:nvSpPr>
          <p:cNvPr id="19459" name="Text Box 4"/>
          <p:cNvSpPr txBox="1">
            <a:spLocks noChangeArrowheads="1"/>
          </p:cNvSpPr>
          <p:nvPr/>
        </p:nvSpPr>
        <p:spPr bwMode="auto">
          <a:xfrm>
            <a:off x="304800" y="685800"/>
            <a:ext cx="8610600" cy="3493264"/>
          </a:xfrm>
          <a:prstGeom prst="rect">
            <a:avLst/>
          </a:prstGeom>
          <a:solidFill>
            <a:schemeClr val="bg1"/>
          </a:solidFill>
          <a:ln w="15875">
            <a:solidFill>
              <a:srgbClr val="000000"/>
            </a:solidFill>
            <a:miter lim="800000"/>
            <a:headEnd/>
            <a:tailEnd type="none" w="lg" len="lg"/>
          </a:ln>
        </p:spPr>
        <p:txBody>
          <a:bodyPr wrap="square">
            <a:spAutoFit/>
          </a:bodyPr>
          <a:lstStyle/>
          <a:p>
            <a:pPr>
              <a:lnSpc>
                <a:spcPct val="130000"/>
              </a:lnSpc>
            </a:pPr>
            <a:r>
              <a:rPr lang="en-US" sz="1700" dirty="0"/>
              <a:t>In legs &amp; feet interstitial pressure &amp; volume </a:t>
            </a:r>
            <a:r>
              <a:rPr lang="en-US" sz="1700" dirty="0" smtClean="0"/>
              <a:t>increase when standing, </a:t>
            </a:r>
            <a:r>
              <a:rPr lang="en-US" sz="1700" dirty="0"/>
              <a:t>some swelling  may occur, but  significant edema does not </a:t>
            </a:r>
            <a:r>
              <a:rPr lang="en-US" sz="1700" dirty="0" smtClean="0"/>
              <a:t>occur normally.</a:t>
            </a:r>
            <a:endParaRPr lang="en-US" sz="1700" dirty="0"/>
          </a:p>
          <a:p>
            <a:pPr>
              <a:lnSpc>
                <a:spcPct val="130000"/>
              </a:lnSpc>
            </a:pPr>
            <a:r>
              <a:rPr lang="en-US" sz="1700" u="sng" dirty="0"/>
              <a:t>Protective mechanisms against edema formation:</a:t>
            </a:r>
          </a:p>
          <a:p>
            <a:pPr>
              <a:lnSpc>
                <a:spcPct val="130000"/>
              </a:lnSpc>
            </a:pPr>
            <a:r>
              <a:rPr lang="en-US" sz="1700" b="1" u="sng" dirty="0"/>
              <a:t>Autoregulation:</a:t>
            </a:r>
            <a:r>
              <a:rPr lang="en-US" sz="1700" b="1" dirty="0"/>
              <a:t> </a:t>
            </a:r>
            <a:r>
              <a:rPr lang="en-US" sz="1700" dirty="0"/>
              <a:t>Initial shift of blood to legs stretches arterioles, autoregulation (myogenic constriction) limits the increase in capillary hydrostatic pressure</a:t>
            </a:r>
          </a:p>
          <a:p>
            <a:pPr>
              <a:lnSpc>
                <a:spcPct val="130000"/>
              </a:lnSpc>
            </a:pPr>
            <a:r>
              <a:rPr lang="en-US" sz="1700" b="1" u="sng" dirty="0">
                <a:sym typeface="Symbol" pitchFamily="18" charset="2"/>
              </a:rPr>
              <a:t>Balance of Starling forces:</a:t>
            </a:r>
            <a:r>
              <a:rPr lang="en-US" sz="1700" b="1" dirty="0">
                <a:sym typeface="Symbol" pitchFamily="18" charset="2"/>
              </a:rPr>
              <a:t> </a:t>
            </a:r>
            <a:r>
              <a:rPr lang="en-US" sz="1700" dirty="0">
                <a:sym typeface="Symbol" pitchFamily="18" charset="2"/>
              </a:rPr>
              <a:t> </a:t>
            </a:r>
            <a:r>
              <a:rPr lang="en-US" sz="1700" dirty="0"/>
              <a:t>Capillary hydrostatic pressure </a:t>
            </a:r>
            <a:r>
              <a:rPr lang="en-US" sz="1700" dirty="0">
                <a:sym typeface="Symbol" pitchFamily="18" charset="2"/>
              </a:rPr>
              <a:t></a:t>
            </a:r>
            <a:r>
              <a:rPr lang="en-US" sz="1700" dirty="0"/>
              <a:t> </a:t>
            </a:r>
            <a:r>
              <a:rPr lang="en-US" sz="1700" dirty="0">
                <a:sym typeface="Symbol" pitchFamily="18" charset="2"/>
              </a:rPr>
              <a:t> </a:t>
            </a:r>
            <a:r>
              <a:rPr lang="en-US" sz="1700" dirty="0"/>
              <a:t>filtration </a:t>
            </a:r>
            <a:r>
              <a:rPr lang="en-US" sz="1700" dirty="0">
                <a:sym typeface="Symbol" pitchFamily="18" charset="2"/>
              </a:rPr>
              <a:t></a:t>
            </a:r>
            <a:r>
              <a:rPr lang="en-US" sz="1700" dirty="0"/>
              <a:t> </a:t>
            </a:r>
            <a:r>
              <a:rPr lang="en-US" sz="1700" dirty="0">
                <a:sym typeface="Symbol" pitchFamily="18" charset="2"/>
              </a:rPr>
              <a:t> plasma </a:t>
            </a:r>
            <a:r>
              <a:rPr lang="en-US" sz="1700" dirty="0"/>
              <a:t>oncotic pressure, </a:t>
            </a:r>
            <a:r>
              <a:rPr lang="en-US" sz="1700" dirty="0">
                <a:sym typeface="Symbol" pitchFamily="18" charset="2"/>
              </a:rPr>
              <a:t></a:t>
            </a:r>
            <a:r>
              <a:rPr lang="en-US" sz="1700" dirty="0"/>
              <a:t> interstitial oncotic pressure, </a:t>
            </a:r>
            <a:r>
              <a:rPr lang="en-US" sz="1700" dirty="0">
                <a:sym typeface="Symbol" pitchFamily="18" charset="2"/>
              </a:rPr>
              <a:t> interstitial hydrostatic pressure</a:t>
            </a:r>
            <a:endParaRPr lang="en-US" sz="1700" dirty="0"/>
          </a:p>
          <a:p>
            <a:pPr>
              <a:lnSpc>
                <a:spcPct val="130000"/>
              </a:lnSpc>
            </a:pPr>
            <a:r>
              <a:rPr lang="en-US" sz="1700" b="1" u="sng" dirty="0"/>
              <a:t>Lymph flow </a:t>
            </a:r>
            <a:r>
              <a:rPr lang="en-US" sz="1700" u="sng" dirty="0"/>
              <a:t>removes filtrate from the interstitial space:</a:t>
            </a:r>
            <a:r>
              <a:rPr lang="en-US" sz="1700" dirty="0"/>
              <a:t> </a:t>
            </a:r>
          </a:p>
          <a:p>
            <a:pPr lvl="1">
              <a:lnSpc>
                <a:spcPct val="130000"/>
              </a:lnSpc>
            </a:pPr>
            <a:r>
              <a:rPr lang="en-US" sz="1700" dirty="0">
                <a:sym typeface="Symbol" pitchFamily="18" charset="2"/>
              </a:rPr>
              <a:t></a:t>
            </a:r>
            <a:r>
              <a:rPr lang="en-US" sz="1700" dirty="0"/>
              <a:t> interstitial hydrostatic pressure  </a:t>
            </a:r>
            <a:r>
              <a:rPr lang="en-US" sz="1700" dirty="0">
                <a:sym typeface="Symbol" pitchFamily="18" charset="2"/>
              </a:rPr>
              <a:t></a:t>
            </a:r>
            <a:r>
              <a:rPr lang="en-US" sz="1700" dirty="0"/>
              <a:t> </a:t>
            </a:r>
            <a:r>
              <a:rPr lang="en-US" sz="1700" dirty="0">
                <a:sym typeface="Symbol" pitchFamily="18" charset="2"/>
              </a:rPr>
              <a:t></a:t>
            </a:r>
            <a:r>
              <a:rPr lang="en-US" sz="1700" dirty="0"/>
              <a:t> fluid &amp; protein uptake by lymph vessels</a:t>
            </a:r>
          </a:p>
          <a:p>
            <a:pPr lvl="1">
              <a:lnSpc>
                <a:spcPct val="130000"/>
              </a:lnSpc>
            </a:pPr>
            <a:r>
              <a:rPr lang="en-US" sz="1700" dirty="0">
                <a:sym typeface="Symbol" pitchFamily="18" charset="2"/>
              </a:rPr>
              <a:t></a:t>
            </a:r>
            <a:r>
              <a:rPr lang="en-US" sz="1700" dirty="0"/>
              <a:t> lymph vessel contractions  </a:t>
            </a:r>
            <a:r>
              <a:rPr lang="en-US" sz="1700" dirty="0">
                <a:sym typeface="Symbol" pitchFamily="18" charset="2"/>
              </a:rPr>
              <a:t></a:t>
            </a:r>
            <a:r>
              <a:rPr lang="en-US" sz="1700" dirty="0"/>
              <a:t> </a:t>
            </a:r>
            <a:r>
              <a:rPr lang="en-US" sz="1700" dirty="0">
                <a:sym typeface="Symbol" pitchFamily="18" charset="2"/>
              </a:rPr>
              <a:t> lymph flow, removes filtrate</a:t>
            </a:r>
          </a:p>
        </p:txBody>
      </p:sp>
      <p:grpSp>
        <p:nvGrpSpPr>
          <p:cNvPr id="19460" name="Group 39"/>
          <p:cNvGrpSpPr>
            <a:grpSpLocks/>
          </p:cNvGrpSpPr>
          <p:nvPr/>
        </p:nvGrpSpPr>
        <p:grpSpPr bwMode="auto">
          <a:xfrm>
            <a:off x="3276600" y="4648200"/>
            <a:ext cx="2670175" cy="1371600"/>
            <a:chOff x="2064" y="2784"/>
            <a:chExt cx="1682" cy="864"/>
          </a:xfrm>
        </p:grpSpPr>
        <p:sp>
          <p:nvSpPr>
            <p:cNvPr id="19461" name="AutoShape 29"/>
            <p:cNvSpPr>
              <a:spLocks noChangeArrowheads="1"/>
            </p:cNvSpPr>
            <p:nvPr/>
          </p:nvSpPr>
          <p:spPr bwMode="auto">
            <a:xfrm rot="5400000">
              <a:off x="2675" y="2173"/>
              <a:ext cx="460" cy="1682"/>
            </a:xfrm>
            <a:prstGeom prst="can">
              <a:avLst>
                <a:gd name="adj" fmla="val 24038"/>
              </a:avLst>
            </a:prstGeom>
            <a:gradFill rotWithShape="1">
              <a:gsLst>
                <a:gs pos="0">
                  <a:srgbClr val="0066FF"/>
                </a:gs>
                <a:gs pos="100000">
                  <a:srgbClr val="CC3300"/>
                </a:gs>
              </a:gsLst>
              <a:lin ang="5400000" scaled="1"/>
            </a:gradFill>
            <a:ln w="15875">
              <a:solidFill>
                <a:schemeClr val="tx1"/>
              </a:solidFill>
              <a:round/>
              <a:headEnd/>
              <a:tailEnd/>
            </a:ln>
          </p:spPr>
          <p:txBody>
            <a:bodyPr wrap="none" anchor="ctr"/>
            <a:lstStyle/>
            <a:p>
              <a:endParaRPr lang="en-US"/>
            </a:p>
          </p:txBody>
        </p:sp>
        <p:sp>
          <p:nvSpPr>
            <p:cNvPr id="19462" name="Text Box 30"/>
            <p:cNvSpPr txBox="1">
              <a:spLocks noChangeArrowheads="1"/>
            </p:cNvSpPr>
            <p:nvPr/>
          </p:nvSpPr>
          <p:spPr bwMode="auto">
            <a:xfrm>
              <a:off x="2256" y="2828"/>
              <a:ext cx="274" cy="241"/>
            </a:xfrm>
            <a:prstGeom prst="rect">
              <a:avLst/>
            </a:prstGeom>
            <a:solidFill>
              <a:schemeClr val="bg1"/>
            </a:solidFill>
            <a:ln w="15875">
              <a:solidFill>
                <a:schemeClr val="tx1"/>
              </a:solidFill>
              <a:miter lim="800000"/>
              <a:headEnd/>
              <a:tailEnd/>
            </a:ln>
          </p:spPr>
          <p:txBody>
            <a:bodyPr>
              <a:spAutoFit/>
            </a:bodyPr>
            <a:lstStyle/>
            <a:p>
              <a:r>
                <a:rPr lang="en-US"/>
                <a:t>P</a:t>
              </a:r>
              <a:r>
                <a:rPr lang="en-US" baseline="-25000"/>
                <a:t>c</a:t>
              </a:r>
            </a:p>
          </p:txBody>
        </p:sp>
        <p:sp>
          <p:nvSpPr>
            <p:cNvPr id="19463" name="Text Box 31"/>
            <p:cNvSpPr txBox="1">
              <a:spLocks noChangeArrowheads="1"/>
            </p:cNvSpPr>
            <p:nvPr/>
          </p:nvSpPr>
          <p:spPr bwMode="auto">
            <a:xfrm>
              <a:off x="2656" y="3407"/>
              <a:ext cx="226" cy="241"/>
            </a:xfrm>
            <a:prstGeom prst="rect">
              <a:avLst/>
            </a:prstGeom>
            <a:solidFill>
              <a:schemeClr val="bg1"/>
            </a:solidFill>
            <a:ln w="15875">
              <a:solidFill>
                <a:schemeClr val="tx1"/>
              </a:solidFill>
              <a:miter lim="800000"/>
              <a:headEnd/>
              <a:tailEnd/>
            </a:ln>
          </p:spPr>
          <p:txBody>
            <a:bodyPr wrap="none">
              <a:spAutoFit/>
            </a:bodyPr>
            <a:lstStyle/>
            <a:p>
              <a:r>
                <a:rPr lang="en-US">
                  <a:cs typeface="Arial" charset="0"/>
                  <a:sym typeface="Symbol" pitchFamily="18" charset="2"/>
                </a:rPr>
                <a:t></a:t>
              </a:r>
              <a:r>
                <a:rPr lang="en-US" baseline="-25000">
                  <a:cs typeface="Arial" charset="0"/>
                </a:rPr>
                <a:t>i</a:t>
              </a:r>
            </a:p>
          </p:txBody>
        </p:sp>
        <p:sp>
          <p:nvSpPr>
            <p:cNvPr id="19464" name="Text Box 32"/>
            <p:cNvSpPr txBox="1">
              <a:spLocks noChangeArrowheads="1"/>
            </p:cNvSpPr>
            <p:nvPr/>
          </p:nvSpPr>
          <p:spPr bwMode="auto">
            <a:xfrm>
              <a:off x="2928" y="3407"/>
              <a:ext cx="273" cy="241"/>
            </a:xfrm>
            <a:prstGeom prst="rect">
              <a:avLst/>
            </a:prstGeom>
            <a:solidFill>
              <a:schemeClr val="bg1"/>
            </a:solidFill>
            <a:ln w="15875">
              <a:solidFill>
                <a:schemeClr val="tx1"/>
              </a:solidFill>
              <a:miter lim="800000"/>
              <a:headEnd/>
              <a:tailEnd/>
            </a:ln>
          </p:spPr>
          <p:txBody>
            <a:bodyPr>
              <a:spAutoFit/>
            </a:bodyPr>
            <a:lstStyle/>
            <a:p>
              <a:r>
                <a:rPr lang="en-US"/>
                <a:t>P</a:t>
              </a:r>
              <a:r>
                <a:rPr lang="en-US" baseline="-25000"/>
                <a:t>i</a:t>
              </a:r>
            </a:p>
          </p:txBody>
        </p:sp>
        <p:sp>
          <p:nvSpPr>
            <p:cNvPr id="19465" name="Text Box 33"/>
            <p:cNvSpPr txBox="1">
              <a:spLocks noChangeArrowheads="1"/>
            </p:cNvSpPr>
            <p:nvPr/>
          </p:nvSpPr>
          <p:spPr bwMode="auto">
            <a:xfrm>
              <a:off x="3216" y="2832"/>
              <a:ext cx="258" cy="241"/>
            </a:xfrm>
            <a:prstGeom prst="rect">
              <a:avLst/>
            </a:prstGeom>
            <a:solidFill>
              <a:schemeClr val="bg1"/>
            </a:solidFill>
            <a:ln w="15875">
              <a:solidFill>
                <a:schemeClr val="tx1"/>
              </a:solidFill>
              <a:miter lim="800000"/>
              <a:headEnd/>
              <a:tailEnd/>
            </a:ln>
          </p:spPr>
          <p:txBody>
            <a:bodyPr wrap="none">
              <a:spAutoFit/>
            </a:bodyPr>
            <a:lstStyle/>
            <a:p>
              <a:r>
                <a:rPr lang="en-US">
                  <a:cs typeface="Arial" charset="0"/>
                  <a:sym typeface="Symbol" pitchFamily="18" charset="2"/>
                </a:rPr>
                <a:t></a:t>
              </a:r>
              <a:r>
                <a:rPr lang="en-US" baseline="-25000">
                  <a:cs typeface="Arial" charset="0"/>
                  <a:sym typeface="Symbol" pitchFamily="18" charset="2"/>
                </a:rPr>
                <a:t>p</a:t>
              </a:r>
            </a:p>
          </p:txBody>
        </p:sp>
        <p:sp>
          <p:nvSpPr>
            <p:cNvPr id="19466" name="Line 34"/>
            <p:cNvSpPr>
              <a:spLocks noChangeShapeType="1"/>
            </p:cNvSpPr>
            <p:nvPr/>
          </p:nvSpPr>
          <p:spPr bwMode="auto">
            <a:xfrm>
              <a:off x="2400" y="3116"/>
              <a:ext cx="0" cy="416"/>
            </a:xfrm>
            <a:prstGeom prst="line">
              <a:avLst/>
            </a:prstGeom>
            <a:noFill/>
            <a:ln w="15875">
              <a:solidFill>
                <a:schemeClr val="tx1"/>
              </a:solidFill>
              <a:round/>
              <a:headEnd/>
              <a:tailEnd type="stealth" w="lg" len="lg"/>
            </a:ln>
          </p:spPr>
          <p:txBody>
            <a:bodyPr anchor="ctr"/>
            <a:lstStyle/>
            <a:p>
              <a:endParaRPr lang="en-US"/>
            </a:p>
          </p:txBody>
        </p:sp>
        <p:sp>
          <p:nvSpPr>
            <p:cNvPr id="19467" name="Line 35"/>
            <p:cNvSpPr>
              <a:spLocks noChangeShapeType="1"/>
            </p:cNvSpPr>
            <p:nvPr/>
          </p:nvSpPr>
          <p:spPr bwMode="auto">
            <a:xfrm flipH="1">
              <a:off x="2768" y="3058"/>
              <a:ext cx="1" cy="337"/>
            </a:xfrm>
            <a:prstGeom prst="line">
              <a:avLst/>
            </a:prstGeom>
            <a:noFill/>
            <a:ln w="15875">
              <a:solidFill>
                <a:schemeClr val="tx1"/>
              </a:solidFill>
              <a:round/>
              <a:headEnd/>
              <a:tailEnd type="stealth" w="lg" len="lg"/>
            </a:ln>
          </p:spPr>
          <p:txBody>
            <a:bodyPr anchor="ctr"/>
            <a:lstStyle/>
            <a:p>
              <a:endParaRPr lang="en-US"/>
            </a:p>
          </p:txBody>
        </p:sp>
        <p:sp>
          <p:nvSpPr>
            <p:cNvPr id="19468" name="Line 36"/>
            <p:cNvSpPr>
              <a:spLocks noChangeShapeType="1"/>
            </p:cNvSpPr>
            <p:nvPr/>
          </p:nvSpPr>
          <p:spPr bwMode="auto">
            <a:xfrm flipH="1" flipV="1">
              <a:off x="3063" y="3072"/>
              <a:ext cx="3" cy="305"/>
            </a:xfrm>
            <a:prstGeom prst="line">
              <a:avLst/>
            </a:prstGeom>
            <a:noFill/>
            <a:ln w="15875">
              <a:solidFill>
                <a:schemeClr val="tx1"/>
              </a:solidFill>
              <a:round/>
              <a:headEnd/>
              <a:tailEnd type="stealth" w="lg" len="lg"/>
            </a:ln>
          </p:spPr>
          <p:txBody>
            <a:bodyPr anchor="ctr"/>
            <a:lstStyle/>
            <a:p>
              <a:endParaRPr lang="en-US"/>
            </a:p>
          </p:txBody>
        </p:sp>
        <p:sp>
          <p:nvSpPr>
            <p:cNvPr id="19469" name="Line 37"/>
            <p:cNvSpPr>
              <a:spLocks noChangeShapeType="1"/>
            </p:cNvSpPr>
            <p:nvPr/>
          </p:nvSpPr>
          <p:spPr bwMode="auto">
            <a:xfrm flipV="1">
              <a:off x="3355" y="3123"/>
              <a:ext cx="0" cy="333"/>
            </a:xfrm>
            <a:prstGeom prst="line">
              <a:avLst/>
            </a:prstGeom>
            <a:noFill/>
            <a:ln w="15875">
              <a:solidFill>
                <a:schemeClr val="tx1"/>
              </a:solidFill>
              <a:round/>
              <a:headEnd/>
              <a:tailEnd type="stealth" w="lg" len="lg"/>
            </a:ln>
          </p:spPr>
          <p:txBody>
            <a:bodyPr anchor="ctr"/>
            <a:lstStyle/>
            <a:p>
              <a:endParaRPr lang="en-US"/>
            </a:p>
          </p:txBody>
        </p:sp>
      </p:gr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133600" y="228600"/>
            <a:ext cx="3352800" cy="381000"/>
          </a:xfrm>
          <a:ln cap="flat" algn="ctr"/>
        </p:spPr>
        <p:txBody>
          <a:bodyPr lIns="45720" tIns="45720" rIns="45720" bIns="45720"/>
          <a:lstStyle/>
          <a:p>
            <a:pPr eaLnBrk="1" hangingPunct="1"/>
            <a:r>
              <a:rPr lang="en-US" smtClean="0"/>
              <a:t>Muscle pump &amp; venous valves</a:t>
            </a:r>
          </a:p>
        </p:txBody>
      </p:sp>
      <p:sp>
        <p:nvSpPr>
          <p:cNvPr id="20483" name="Text Box 3"/>
          <p:cNvSpPr txBox="1">
            <a:spLocks noChangeArrowheads="1"/>
          </p:cNvSpPr>
          <p:nvPr/>
        </p:nvSpPr>
        <p:spPr bwMode="auto">
          <a:xfrm>
            <a:off x="304800" y="4724400"/>
            <a:ext cx="1143000" cy="657225"/>
          </a:xfrm>
          <a:prstGeom prst="rect">
            <a:avLst/>
          </a:prstGeom>
          <a:solidFill>
            <a:schemeClr val="bg1"/>
          </a:solidFill>
          <a:ln w="15875">
            <a:solidFill>
              <a:srgbClr val="000000"/>
            </a:solidFill>
            <a:miter lim="800000"/>
            <a:headEnd/>
            <a:tailEnd/>
          </a:ln>
        </p:spPr>
        <p:txBody>
          <a:bodyPr rIns="45720">
            <a:spAutoFit/>
          </a:bodyPr>
          <a:lstStyle/>
          <a:p>
            <a:pPr algn="ctr"/>
            <a:r>
              <a:rPr lang="en-US"/>
              <a:t>Standing still</a:t>
            </a:r>
          </a:p>
        </p:txBody>
      </p:sp>
      <p:sp>
        <p:nvSpPr>
          <p:cNvPr id="20484" name="Text Box 4"/>
          <p:cNvSpPr txBox="1">
            <a:spLocks noChangeArrowheads="1"/>
          </p:cNvSpPr>
          <p:nvPr/>
        </p:nvSpPr>
        <p:spPr bwMode="auto">
          <a:xfrm>
            <a:off x="1676400" y="4860925"/>
            <a:ext cx="985838" cy="382588"/>
          </a:xfrm>
          <a:prstGeom prst="rect">
            <a:avLst/>
          </a:prstGeom>
          <a:solidFill>
            <a:schemeClr val="bg1"/>
          </a:solidFill>
          <a:ln w="15875">
            <a:solidFill>
              <a:srgbClr val="000000"/>
            </a:solidFill>
            <a:miter lim="800000"/>
            <a:headEnd/>
            <a:tailEnd/>
          </a:ln>
        </p:spPr>
        <p:txBody>
          <a:bodyPr rIns="45720">
            <a:spAutoFit/>
          </a:bodyPr>
          <a:lstStyle/>
          <a:p>
            <a:r>
              <a:rPr lang="en-US"/>
              <a:t>Walking</a:t>
            </a:r>
          </a:p>
        </p:txBody>
      </p:sp>
      <p:sp>
        <p:nvSpPr>
          <p:cNvPr id="20485" name="Text Box 5"/>
          <p:cNvSpPr txBox="1">
            <a:spLocks noChangeArrowheads="1"/>
          </p:cNvSpPr>
          <p:nvPr/>
        </p:nvSpPr>
        <p:spPr bwMode="auto">
          <a:xfrm>
            <a:off x="609600" y="1600200"/>
            <a:ext cx="1746250" cy="382588"/>
          </a:xfrm>
          <a:prstGeom prst="rect">
            <a:avLst/>
          </a:prstGeom>
          <a:solidFill>
            <a:schemeClr val="bg1"/>
          </a:solidFill>
          <a:ln w="15875">
            <a:solidFill>
              <a:srgbClr val="000000"/>
            </a:solidFill>
            <a:miter lim="800000"/>
            <a:headEnd/>
            <a:tailEnd/>
          </a:ln>
        </p:spPr>
        <p:txBody>
          <a:bodyPr rIns="45720">
            <a:spAutoFit/>
          </a:bodyPr>
          <a:lstStyle/>
          <a:p>
            <a:r>
              <a:rPr lang="en-US"/>
              <a:t>Muscle “pump”</a:t>
            </a:r>
          </a:p>
        </p:txBody>
      </p:sp>
      <p:grpSp>
        <p:nvGrpSpPr>
          <p:cNvPr id="20486" name="Group 52"/>
          <p:cNvGrpSpPr>
            <a:grpSpLocks/>
          </p:cNvGrpSpPr>
          <p:nvPr/>
        </p:nvGrpSpPr>
        <p:grpSpPr bwMode="auto">
          <a:xfrm>
            <a:off x="381000" y="2538413"/>
            <a:ext cx="882650" cy="2014537"/>
            <a:chOff x="308" y="1281"/>
            <a:chExt cx="729" cy="1524"/>
          </a:xfrm>
        </p:grpSpPr>
        <p:sp>
          <p:nvSpPr>
            <p:cNvPr id="20531" name="Oval 53"/>
            <p:cNvSpPr>
              <a:spLocks noChangeArrowheads="1"/>
            </p:cNvSpPr>
            <p:nvPr/>
          </p:nvSpPr>
          <p:spPr bwMode="auto">
            <a:xfrm>
              <a:off x="308" y="1488"/>
              <a:ext cx="194" cy="1152"/>
            </a:xfrm>
            <a:prstGeom prst="ellipse">
              <a:avLst/>
            </a:prstGeom>
            <a:solidFill>
              <a:srgbClr val="FF7C80"/>
            </a:solidFill>
            <a:ln w="22225">
              <a:solidFill>
                <a:srgbClr val="000000"/>
              </a:solidFill>
              <a:round/>
              <a:headEnd/>
              <a:tailEnd/>
            </a:ln>
          </p:spPr>
          <p:txBody>
            <a:bodyPr rIns="45720" anchor="ctr">
              <a:spAutoFit/>
            </a:bodyPr>
            <a:lstStyle/>
            <a:p>
              <a:endParaRPr lang="en-US"/>
            </a:p>
          </p:txBody>
        </p:sp>
        <p:sp>
          <p:nvSpPr>
            <p:cNvPr id="20532" name="Oval 54"/>
            <p:cNvSpPr>
              <a:spLocks noChangeArrowheads="1"/>
            </p:cNvSpPr>
            <p:nvPr/>
          </p:nvSpPr>
          <p:spPr bwMode="auto">
            <a:xfrm>
              <a:off x="844" y="1488"/>
              <a:ext cx="193" cy="1152"/>
            </a:xfrm>
            <a:prstGeom prst="ellipse">
              <a:avLst/>
            </a:prstGeom>
            <a:solidFill>
              <a:srgbClr val="FF7C80"/>
            </a:solidFill>
            <a:ln w="22225">
              <a:solidFill>
                <a:srgbClr val="000000"/>
              </a:solidFill>
              <a:round/>
              <a:headEnd/>
              <a:tailEnd/>
            </a:ln>
          </p:spPr>
          <p:txBody>
            <a:bodyPr rIns="45720" anchor="ctr">
              <a:spAutoFit/>
            </a:bodyPr>
            <a:lstStyle/>
            <a:p>
              <a:endParaRPr lang="en-US"/>
            </a:p>
          </p:txBody>
        </p:sp>
        <p:sp>
          <p:nvSpPr>
            <p:cNvPr id="20533" name="AutoShape 55"/>
            <p:cNvSpPr>
              <a:spLocks noChangeArrowheads="1"/>
            </p:cNvSpPr>
            <p:nvPr/>
          </p:nvSpPr>
          <p:spPr bwMode="auto">
            <a:xfrm>
              <a:off x="510" y="1281"/>
              <a:ext cx="336" cy="1524"/>
            </a:xfrm>
            <a:prstGeom prst="can">
              <a:avLst>
                <a:gd name="adj" fmla="val 31372"/>
              </a:avLst>
            </a:prstGeom>
            <a:solidFill>
              <a:srgbClr val="9999FF"/>
            </a:solidFill>
            <a:ln w="15875">
              <a:solidFill>
                <a:srgbClr val="000000"/>
              </a:solidFill>
              <a:round/>
              <a:headEnd/>
              <a:tailEnd/>
            </a:ln>
          </p:spPr>
          <p:txBody>
            <a:bodyPr rIns="45720" anchor="ctr">
              <a:spAutoFit/>
            </a:bodyPr>
            <a:lstStyle/>
            <a:p>
              <a:endParaRPr lang="en-US"/>
            </a:p>
          </p:txBody>
        </p:sp>
        <p:grpSp>
          <p:nvGrpSpPr>
            <p:cNvPr id="20534" name="Group 56"/>
            <p:cNvGrpSpPr>
              <a:grpSpLocks/>
            </p:cNvGrpSpPr>
            <p:nvPr/>
          </p:nvGrpSpPr>
          <p:grpSpPr bwMode="auto">
            <a:xfrm>
              <a:off x="501" y="2290"/>
              <a:ext cx="357" cy="238"/>
              <a:chOff x="501" y="2290"/>
              <a:chExt cx="357" cy="238"/>
            </a:xfrm>
          </p:grpSpPr>
          <p:sp>
            <p:nvSpPr>
              <p:cNvPr id="20538" name="Freeform 57"/>
              <p:cNvSpPr>
                <a:spLocks/>
              </p:cNvSpPr>
              <p:nvPr/>
            </p:nvSpPr>
            <p:spPr bwMode="auto">
              <a:xfrm rot="280800">
                <a:off x="766" y="2290"/>
                <a:ext cx="92" cy="238"/>
              </a:xfrm>
              <a:custGeom>
                <a:avLst/>
                <a:gdLst>
                  <a:gd name="T0" fmla="*/ 79 w 92"/>
                  <a:gd name="T1" fmla="*/ 226 h 238"/>
                  <a:gd name="T2" fmla="*/ 83 w 92"/>
                  <a:gd name="T3" fmla="*/ 226 h 238"/>
                  <a:gd name="T4" fmla="*/ 25 w 92"/>
                  <a:gd name="T5" fmla="*/ 153 h 238"/>
                  <a:gd name="T6" fmla="*/ 18 w 92"/>
                  <a:gd name="T7" fmla="*/ 134 h 238"/>
                  <a:gd name="T8" fmla="*/ 11 w 92"/>
                  <a:gd name="T9" fmla="*/ 115 h 238"/>
                  <a:gd name="T10" fmla="*/ 3 w 92"/>
                  <a:gd name="T11" fmla="*/ 56 h 238"/>
                  <a:gd name="T12" fmla="*/ 0 w 92"/>
                  <a:gd name="T13" fmla="*/ 12 h 238"/>
                  <a:gd name="T14" fmla="*/ 3 w 92"/>
                  <a:gd name="T15" fmla="*/ 1 h 238"/>
                  <a:gd name="T16" fmla="*/ 6 w 92"/>
                  <a:gd name="T17" fmla="*/ 9 h 238"/>
                  <a:gd name="T18" fmla="*/ 9 w 92"/>
                  <a:gd name="T19" fmla="*/ 25 h 238"/>
                  <a:gd name="T20" fmla="*/ 17 w 92"/>
                  <a:gd name="T21" fmla="*/ 52 h 238"/>
                  <a:gd name="T22" fmla="*/ 79 w 92"/>
                  <a:gd name="T23" fmla="*/ 138 h 238"/>
                  <a:gd name="T24" fmla="*/ 81 w 92"/>
                  <a:gd name="T25" fmla="*/ 162 h 238"/>
                  <a:gd name="T26" fmla="*/ 84 w 92"/>
                  <a:gd name="T27" fmla="*/ 193 h 238"/>
                  <a:gd name="T28" fmla="*/ 87 w 92"/>
                  <a:gd name="T29" fmla="*/ 216 h 238"/>
                  <a:gd name="T30" fmla="*/ 87 w 92"/>
                  <a:gd name="T31" fmla="*/ 224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2"/>
                  <a:gd name="T49" fmla="*/ 0 h 238"/>
                  <a:gd name="T50" fmla="*/ 92 w 92"/>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2" h="238">
                    <a:moveTo>
                      <a:pt x="79" y="226"/>
                    </a:moveTo>
                    <a:cubicBezTo>
                      <a:pt x="79" y="225"/>
                      <a:pt x="92" y="238"/>
                      <a:pt x="83" y="226"/>
                    </a:cubicBezTo>
                    <a:cubicBezTo>
                      <a:pt x="74" y="214"/>
                      <a:pt x="36" y="168"/>
                      <a:pt x="25" y="153"/>
                    </a:cubicBezTo>
                    <a:cubicBezTo>
                      <a:pt x="15" y="137"/>
                      <a:pt x="20" y="140"/>
                      <a:pt x="18" y="134"/>
                    </a:cubicBezTo>
                    <a:cubicBezTo>
                      <a:pt x="16" y="128"/>
                      <a:pt x="13" y="128"/>
                      <a:pt x="11" y="115"/>
                    </a:cubicBezTo>
                    <a:cubicBezTo>
                      <a:pt x="8" y="99"/>
                      <a:pt x="5" y="73"/>
                      <a:pt x="3" y="56"/>
                    </a:cubicBezTo>
                    <a:cubicBezTo>
                      <a:pt x="1" y="39"/>
                      <a:pt x="0" y="21"/>
                      <a:pt x="0" y="12"/>
                    </a:cubicBezTo>
                    <a:cubicBezTo>
                      <a:pt x="1" y="8"/>
                      <a:pt x="0" y="3"/>
                      <a:pt x="3" y="1"/>
                    </a:cubicBezTo>
                    <a:cubicBezTo>
                      <a:pt x="6" y="0"/>
                      <a:pt x="5" y="6"/>
                      <a:pt x="6" y="9"/>
                    </a:cubicBezTo>
                    <a:cubicBezTo>
                      <a:pt x="7" y="14"/>
                      <a:pt x="8" y="20"/>
                      <a:pt x="9" y="25"/>
                    </a:cubicBezTo>
                    <a:cubicBezTo>
                      <a:pt x="11" y="33"/>
                      <a:pt x="14" y="44"/>
                      <a:pt x="17" y="52"/>
                    </a:cubicBezTo>
                    <a:cubicBezTo>
                      <a:pt x="26" y="74"/>
                      <a:pt x="55" y="132"/>
                      <a:pt x="79" y="138"/>
                    </a:cubicBezTo>
                    <a:cubicBezTo>
                      <a:pt x="90" y="156"/>
                      <a:pt x="81" y="153"/>
                      <a:pt x="81" y="162"/>
                    </a:cubicBezTo>
                    <a:cubicBezTo>
                      <a:pt x="82" y="171"/>
                      <a:pt x="83" y="184"/>
                      <a:pt x="84" y="193"/>
                    </a:cubicBezTo>
                    <a:cubicBezTo>
                      <a:pt x="83" y="198"/>
                      <a:pt x="88" y="212"/>
                      <a:pt x="87" y="216"/>
                    </a:cubicBezTo>
                    <a:lnTo>
                      <a:pt x="87" y="224"/>
                    </a:lnTo>
                  </a:path>
                </a:pathLst>
              </a:custGeom>
              <a:solidFill>
                <a:srgbClr val="C0C0C0"/>
              </a:solidFill>
              <a:ln w="15875" cap="flat" cmpd="sng">
                <a:solidFill>
                  <a:srgbClr val="000000"/>
                </a:solidFill>
                <a:prstDash val="solid"/>
                <a:round/>
                <a:headEnd type="none" w="med" len="med"/>
                <a:tailEnd type="none" w="med" len="med"/>
              </a:ln>
            </p:spPr>
            <p:txBody>
              <a:bodyPr rIns="45720">
                <a:spAutoFit/>
              </a:bodyPr>
              <a:lstStyle/>
              <a:p>
                <a:endParaRPr lang="en-US"/>
              </a:p>
            </p:txBody>
          </p:sp>
          <p:sp>
            <p:nvSpPr>
              <p:cNvPr id="20539" name="Freeform 58"/>
              <p:cNvSpPr>
                <a:spLocks/>
              </p:cNvSpPr>
              <p:nvPr/>
            </p:nvSpPr>
            <p:spPr bwMode="auto">
              <a:xfrm rot="21319200" flipH="1">
                <a:off x="501" y="2290"/>
                <a:ext cx="92" cy="238"/>
              </a:xfrm>
              <a:custGeom>
                <a:avLst/>
                <a:gdLst>
                  <a:gd name="T0" fmla="*/ 79 w 92"/>
                  <a:gd name="T1" fmla="*/ 226 h 238"/>
                  <a:gd name="T2" fmla="*/ 83 w 92"/>
                  <a:gd name="T3" fmla="*/ 226 h 238"/>
                  <a:gd name="T4" fmla="*/ 25 w 92"/>
                  <a:gd name="T5" fmla="*/ 153 h 238"/>
                  <a:gd name="T6" fmla="*/ 18 w 92"/>
                  <a:gd name="T7" fmla="*/ 134 h 238"/>
                  <a:gd name="T8" fmla="*/ 11 w 92"/>
                  <a:gd name="T9" fmla="*/ 115 h 238"/>
                  <a:gd name="T10" fmla="*/ 3 w 92"/>
                  <a:gd name="T11" fmla="*/ 56 h 238"/>
                  <a:gd name="T12" fmla="*/ 0 w 92"/>
                  <a:gd name="T13" fmla="*/ 12 h 238"/>
                  <a:gd name="T14" fmla="*/ 3 w 92"/>
                  <a:gd name="T15" fmla="*/ 1 h 238"/>
                  <a:gd name="T16" fmla="*/ 6 w 92"/>
                  <a:gd name="T17" fmla="*/ 9 h 238"/>
                  <a:gd name="T18" fmla="*/ 9 w 92"/>
                  <a:gd name="T19" fmla="*/ 25 h 238"/>
                  <a:gd name="T20" fmla="*/ 17 w 92"/>
                  <a:gd name="T21" fmla="*/ 52 h 238"/>
                  <a:gd name="T22" fmla="*/ 79 w 92"/>
                  <a:gd name="T23" fmla="*/ 138 h 238"/>
                  <a:gd name="T24" fmla="*/ 81 w 92"/>
                  <a:gd name="T25" fmla="*/ 162 h 238"/>
                  <a:gd name="T26" fmla="*/ 84 w 92"/>
                  <a:gd name="T27" fmla="*/ 193 h 238"/>
                  <a:gd name="T28" fmla="*/ 87 w 92"/>
                  <a:gd name="T29" fmla="*/ 216 h 238"/>
                  <a:gd name="T30" fmla="*/ 87 w 92"/>
                  <a:gd name="T31" fmla="*/ 224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2"/>
                  <a:gd name="T49" fmla="*/ 0 h 238"/>
                  <a:gd name="T50" fmla="*/ 92 w 92"/>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2" h="238">
                    <a:moveTo>
                      <a:pt x="79" y="226"/>
                    </a:moveTo>
                    <a:cubicBezTo>
                      <a:pt x="79" y="225"/>
                      <a:pt x="92" y="238"/>
                      <a:pt x="83" y="226"/>
                    </a:cubicBezTo>
                    <a:cubicBezTo>
                      <a:pt x="74" y="214"/>
                      <a:pt x="36" y="168"/>
                      <a:pt x="25" y="153"/>
                    </a:cubicBezTo>
                    <a:cubicBezTo>
                      <a:pt x="15" y="137"/>
                      <a:pt x="20" y="140"/>
                      <a:pt x="18" y="134"/>
                    </a:cubicBezTo>
                    <a:cubicBezTo>
                      <a:pt x="16" y="128"/>
                      <a:pt x="13" y="128"/>
                      <a:pt x="11" y="115"/>
                    </a:cubicBezTo>
                    <a:cubicBezTo>
                      <a:pt x="8" y="99"/>
                      <a:pt x="5" y="73"/>
                      <a:pt x="3" y="56"/>
                    </a:cubicBezTo>
                    <a:cubicBezTo>
                      <a:pt x="1" y="39"/>
                      <a:pt x="0" y="21"/>
                      <a:pt x="0" y="12"/>
                    </a:cubicBezTo>
                    <a:cubicBezTo>
                      <a:pt x="1" y="8"/>
                      <a:pt x="0" y="3"/>
                      <a:pt x="3" y="1"/>
                    </a:cubicBezTo>
                    <a:cubicBezTo>
                      <a:pt x="6" y="0"/>
                      <a:pt x="5" y="6"/>
                      <a:pt x="6" y="9"/>
                    </a:cubicBezTo>
                    <a:cubicBezTo>
                      <a:pt x="7" y="14"/>
                      <a:pt x="8" y="20"/>
                      <a:pt x="9" y="25"/>
                    </a:cubicBezTo>
                    <a:cubicBezTo>
                      <a:pt x="11" y="33"/>
                      <a:pt x="14" y="44"/>
                      <a:pt x="17" y="52"/>
                    </a:cubicBezTo>
                    <a:cubicBezTo>
                      <a:pt x="26" y="74"/>
                      <a:pt x="55" y="132"/>
                      <a:pt x="79" y="138"/>
                    </a:cubicBezTo>
                    <a:cubicBezTo>
                      <a:pt x="90" y="156"/>
                      <a:pt x="81" y="153"/>
                      <a:pt x="81" y="162"/>
                    </a:cubicBezTo>
                    <a:cubicBezTo>
                      <a:pt x="82" y="171"/>
                      <a:pt x="83" y="184"/>
                      <a:pt x="84" y="193"/>
                    </a:cubicBezTo>
                    <a:cubicBezTo>
                      <a:pt x="83" y="198"/>
                      <a:pt x="88" y="212"/>
                      <a:pt x="87" y="216"/>
                    </a:cubicBezTo>
                    <a:lnTo>
                      <a:pt x="87" y="224"/>
                    </a:lnTo>
                  </a:path>
                </a:pathLst>
              </a:custGeom>
              <a:solidFill>
                <a:srgbClr val="C0C0C0"/>
              </a:solidFill>
              <a:ln w="15875" cap="flat" cmpd="sng">
                <a:solidFill>
                  <a:srgbClr val="000000"/>
                </a:solidFill>
                <a:prstDash val="solid"/>
                <a:round/>
                <a:headEnd type="none" w="med" len="med"/>
                <a:tailEnd type="none" w="med" len="med"/>
              </a:ln>
            </p:spPr>
            <p:txBody>
              <a:bodyPr rIns="45720">
                <a:spAutoFit/>
              </a:bodyPr>
              <a:lstStyle/>
              <a:p>
                <a:endParaRPr lang="en-US"/>
              </a:p>
            </p:txBody>
          </p:sp>
        </p:grpSp>
        <p:grpSp>
          <p:nvGrpSpPr>
            <p:cNvPr id="20535" name="Group 59"/>
            <p:cNvGrpSpPr>
              <a:grpSpLocks/>
            </p:cNvGrpSpPr>
            <p:nvPr/>
          </p:nvGrpSpPr>
          <p:grpSpPr bwMode="auto">
            <a:xfrm>
              <a:off x="500" y="1552"/>
              <a:ext cx="357" cy="238"/>
              <a:chOff x="501" y="2290"/>
              <a:chExt cx="357" cy="238"/>
            </a:xfrm>
          </p:grpSpPr>
          <p:sp>
            <p:nvSpPr>
              <p:cNvPr id="20536" name="Freeform 60"/>
              <p:cNvSpPr>
                <a:spLocks/>
              </p:cNvSpPr>
              <p:nvPr/>
            </p:nvSpPr>
            <p:spPr bwMode="auto">
              <a:xfrm rot="280800">
                <a:off x="766" y="2290"/>
                <a:ext cx="92" cy="238"/>
              </a:xfrm>
              <a:custGeom>
                <a:avLst/>
                <a:gdLst>
                  <a:gd name="T0" fmla="*/ 79 w 92"/>
                  <a:gd name="T1" fmla="*/ 226 h 238"/>
                  <a:gd name="T2" fmla="*/ 83 w 92"/>
                  <a:gd name="T3" fmla="*/ 226 h 238"/>
                  <a:gd name="T4" fmla="*/ 25 w 92"/>
                  <a:gd name="T5" fmla="*/ 153 h 238"/>
                  <a:gd name="T6" fmla="*/ 18 w 92"/>
                  <a:gd name="T7" fmla="*/ 134 h 238"/>
                  <a:gd name="T8" fmla="*/ 11 w 92"/>
                  <a:gd name="T9" fmla="*/ 115 h 238"/>
                  <a:gd name="T10" fmla="*/ 3 w 92"/>
                  <a:gd name="T11" fmla="*/ 56 h 238"/>
                  <a:gd name="T12" fmla="*/ 0 w 92"/>
                  <a:gd name="T13" fmla="*/ 12 h 238"/>
                  <a:gd name="T14" fmla="*/ 3 w 92"/>
                  <a:gd name="T15" fmla="*/ 1 h 238"/>
                  <a:gd name="T16" fmla="*/ 6 w 92"/>
                  <a:gd name="T17" fmla="*/ 9 h 238"/>
                  <a:gd name="T18" fmla="*/ 9 w 92"/>
                  <a:gd name="T19" fmla="*/ 25 h 238"/>
                  <a:gd name="T20" fmla="*/ 17 w 92"/>
                  <a:gd name="T21" fmla="*/ 52 h 238"/>
                  <a:gd name="T22" fmla="*/ 79 w 92"/>
                  <a:gd name="T23" fmla="*/ 138 h 238"/>
                  <a:gd name="T24" fmla="*/ 81 w 92"/>
                  <a:gd name="T25" fmla="*/ 162 h 238"/>
                  <a:gd name="T26" fmla="*/ 84 w 92"/>
                  <a:gd name="T27" fmla="*/ 193 h 238"/>
                  <a:gd name="T28" fmla="*/ 87 w 92"/>
                  <a:gd name="T29" fmla="*/ 216 h 238"/>
                  <a:gd name="T30" fmla="*/ 87 w 92"/>
                  <a:gd name="T31" fmla="*/ 224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2"/>
                  <a:gd name="T49" fmla="*/ 0 h 238"/>
                  <a:gd name="T50" fmla="*/ 92 w 92"/>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2" h="238">
                    <a:moveTo>
                      <a:pt x="79" y="226"/>
                    </a:moveTo>
                    <a:cubicBezTo>
                      <a:pt x="79" y="225"/>
                      <a:pt x="92" y="238"/>
                      <a:pt x="83" y="226"/>
                    </a:cubicBezTo>
                    <a:cubicBezTo>
                      <a:pt x="74" y="214"/>
                      <a:pt x="36" y="168"/>
                      <a:pt x="25" y="153"/>
                    </a:cubicBezTo>
                    <a:cubicBezTo>
                      <a:pt x="15" y="137"/>
                      <a:pt x="20" y="140"/>
                      <a:pt x="18" y="134"/>
                    </a:cubicBezTo>
                    <a:cubicBezTo>
                      <a:pt x="16" y="128"/>
                      <a:pt x="13" y="128"/>
                      <a:pt x="11" y="115"/>
                    </a:cubicBezTo>
                    <a:cubicBezTo>
                      <a:pt x="8" y="99"/>
                      <a:pt x="5" y="73"/>
                      <a:pt x="3" y="56"/>
                    </a:cubicBezTo>
                    <a:cubicBezTo>
                      <a:pt x="1" y="39"/>
                      <a:pt x="0" y="21"/>
                      <a:pt x="0" y="12"/>
                    </a:cubicBezTo>
                    <a:cubicBezTo>
                      <a:pt x="1" y="8"/>
                      <a:pt x="0" y="3"/>
                      <a:pt x="3" y="1"/>
                    </a:cubicBezTo>
                    <a:cubicBezTo>
                      <a:pt x="6" y="0"/>
                      <a:pt x="5" y="6"/>
                      <a:pt x="6" y="9"/>
                    </a:cubicBezTo>
                    <a:cubicBezTo>
                      <a:pt x="7" y="14"/>
                      <a:pt x="8" y="20"/>
                      <a:pt x="9" y="25"/>
                    </a:cubicBezTo>
                    <a:cubicBezTo>
                      <a:pt x="11" y="33"/>
                      <a:pt x="14" y="44"/>
                      <a:pt x="17" y="52"/>
                    </a:cubicBezTo>
                    <a:cubicBezTo>
                      <a:pt x="26" y="74"/>
                      <a:pt x="55" y="132"/>
                      <a:pt x="79" y="138"/>
                    </a:cubicBezTo>
                    <a:cubicBezTo>
                      <a:pt x="90" y="156"/>
                      <a:pt x="81" y="153"/>
                      <a:pt x="81" y="162"/>
                    </a:cubicBezTo>
                    <a:cubicBezTo>
                      <a:pt x="82" y="171"/>
                      <a:pt x="83" y="184"/>
                      <a:pt x="84" y="193"/>
                    </a:cubicBezTo>
                    <a:cubicBezTo>
                      <a:pt x="83" y="198"/>
                      <a:pt x="88" y="212"/>
                      <a:pt x="87" y="216"/>
                    </a:cubicBezTo>
                    <a:lnTo>
                      <a:pt x="87" y="224"/>
                    </a:lnTo>
                  </a:path>
                </a:pathLst>
              </a:custGeom>
              <a:solidFill>
                <a:srgbClr val="C0C0C0"/>
              </a:solidFill>
              <a:ln w="15875" cap="flat" cmpd="sng">
                <a:solidFill>
                  <a:srgbClr val="000000"/>
                </a:solidFill>
                <a:prstDash val="solid"/>
                <a:round/>
                <a:headEnd type="none" w="med" len="med"/>
                <a:tailEnd type="none" w="med" len="med"/>
              </a:ln>
            </p:spPr>
            <p:txBody>
              <a:bodyPr rIns="45720">
                <a:spAutoFit/>
              </a:bodyPr>
              <a:lstStyle/>
              <a:p>
                <a:endParaRPr lang="en-US"/>
              </a:p>
            </p:txBody>
          </p:sp>
          <p:sp>
            <p:nvSpPr>
              <p:cNvPr id="20537" name="Freeform 61"/>
              <p:cNvSpPr>
                <a:spLocks/>
              </p:cNvSpPr>
              <p:nvPr/>
            </p:nvSpPr>
            <p:spPr bwMode="auto">
              <a:xfrm rot="21319200" flipH="1">
                <a:off x="501" y="2290"/>
                <a:ext cx="92" cy="238"/>
              </a:xfrm>
              <a:custGeom>
                <a:avLst/>
                <a:gdLst>
                  <a:gd name="T0" fmla="*/ 79 w 92"/>
                  <a:gd name="T1" fmla="*/ 226 h 238"/>
                  <a:gd name="T2" fmla="*/ 83 w 92"/>
                  <a:gd name="T3" fmla="*/ 226 h 238"/>
                  <a:gd name="T4" fmla="*/ 25 w 92"/>
                  <a:gd name="T5" fmla="*/ 153 h 238"/>
                  <a:gd name="T6" fmla="*/ 18 w 92"/>
                  <a:gd name="T7" fmla="*/ 134 h 238"/>
                  <a:gd name="T8" fmla="*/ 11 w 92"/>
                  <a:gd name="T9" fmla="*/ 115 h 238"/>
                  <a:gd name="T10" fmla="*/ 3 w 92"/>
                  <a:gd name="T11" fmla="*/ 56 h 238"/>
                  <a:gd name="T12" fmla="*/ 0 w 92"/>
                  <a:gd name="T13" fmla="*/ 12 h 238"/>
                  <a:gd name="T14" fmla="*/ 3 w 92"/>
                  <a:gd name="T15" fmla="*/ 1 h 238"/>
                  <a:gd name="T16" fmla="*/ 6 w 92"/>
                  <a:gd name="T17" fmla="*/ 9 h 238"/>
                  <a:gd name="T18" fmla="*/ 9 w 92"/>
                  <a:gd name="T19" fmla="*/ 25 h 238"/>
                  <a:gd name="T20" fmla="*/ 17 w 92"/>
                  <a:gd name="T21" fmla="*/ 52 h 238"/>
                  <a:gd name="T22" fmla="*/ 79 w 92"/>
                  <a:gd name="T23" fmla="*/ 138 h 238"/>
                  <a:gd name="T24" fmla="*/ 81 w 92"/>
                  <a:gd name="T25" fmla="*/ 162 h 238"/>
                  <a:gd name="T26" fmla="*/ 84 w 92"/>
                  <a:gd name="T27" fmla="*/ 193 h 238"/>
                  <a:gd name="T28" fmla="*/ 87 w 92"/>
                  <a:gd name="T29" fmla="*/ 216 h 238"/>
                  <a:gd name="T30" fmla="*/ 87 w 92"/>
                  <a:gd name="T31" fmla="*/ 224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2"/>
                  <a:gd name="T49" fmla="*/ 0 h 238"/>
                  <a:gd name="T50" fmla="*/ 92 w 92"/>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2" h="238">
                    <a:moveTo>
                      <a:pt x="79" y="226"/>
                    </a:moveTo>
                    <a:cubicBezTo>
                      <a:pt x="79" y="225"/>
                      <a:pt x="92" y="238"/>
                      <a:pt x="83" y="226"/>
                    </a:cubicBezTo>
                    <a:cubicBezTo>
                      <a:pt x="74" y="214"/>
                      <a:pt x="36" y="168"/>
                      <a:pt x="25" y="153"/>
                    </a:cubicBezTo>
                    <a:cubicBezTo>
                      <a:pt x="15" y="137"/>
                      <a:pt x="20" y="140"/>
                      <a:pt x="18" y="134"/>
                    </a:cubicBezTo>
                    <a:cubicBezTo>
                      <a:pt x="16" y="128"/>
                      <a:pt x="13" y="128"/>
                      <a:pt x="11" y="115"/>
                    </a:cubicBezTo>
                    <a:cubicBezTo>
                      <a:pt x="8" y="99"/>
                      <a:pt x="5" y="73"/>
                      <a:pt x="3" y="56"/>
                    </a:cubicBezTo>
                    <a:cubicBezTo>
                      <a:pt x="1" y="39"/>
                      <a:pt x="0" y="21"/>
                      <a:pt x="0" y="12"/>
                    </a:cubicBezTo>
                    <a:cubicBezTo>
                      <a:pt x="1" y="8"/>
                      <a:pt x="0" y="3"/>
                      <a:pt x="3" y="1"/>
                    </a:cubicBezTo>
                    <a:cubicBezTo>
                      <a:pt x="6" y="0"/>
                      <a:pt x="5" y="6"/>
                      <a:pt x="6" y="9"/>
                    </a:cubicBezTo>
                    <a:cubicBezTo>
                      <a:pt x="7" y="14"/>
                      <a:pt x="8" y="20"/>
                      <a:pt x="9" y="25"/>
                    </a:cubicBezTo>
                    <a:cubicBezTo>
                      <a:pt x="11" y="33"/>
                      <a:pt x="14" y="44"/>
                      <a:pt x="17" y="52"/>
                    </a:cubicBezTo>
                    <a:cubicBezTo>
                      <a:pt x="26" y="74"/>
                      <a:pt x="55" y="132"/>
                      <a:pt x="79" y="138"/>
                    </a:cubicBezTo>
                    <a:cubicBezTo>
                      <a:pt x="90" y="156"/>
                      <a:pt x="81" y="153"/>
                      <a:pt x="81" y="162"/>
                    </a:cubicBezTo>
                    <a:cubicBezTo>
                      <a:pt x="82" y="171"/>
                      <a:pt x="83" y="184"/>
                      <a:pt x="84" y="193"/>
                    </a:cubicBezTo>
                    <a:cubicBezTo>
                      <a:pt x="83" y="198"/>
                      <a:pt x="88" y="212"/>
                      <a:pt x="87" y="216"/>
                    </a:cubicBezTo>
                    <a:lnTo>
                      <a:pt x="87" y="224"/>
                    </a:lnTo>
                  </a:path>
                </a:pathLst>
              </a:custGeom>
              <a:solidFill>
                <a:srgbClr val="C0C0C0"/>
              </a:solidFill>
              <a:ln w="15875" cap="flat" cmpd="sng">
                <a:solidFill>
                  <a:srgbClr val="000000"/>
                </a:solidFill>
                <a:prstDash val="solid"/>
                <a:round/>
                <a:headEnd type="none" w="med" len="med"/>
                <a:tailEnd type="none" w="med" len="med"/>
              </a:ln>
            </p:spPr>
            <p:txBody>
              <a:bodyPr rIns="45720">
                <a:spAutoFit/>
              </a:bodyPr>
              <a:lstStyle/>
              <a:p>
                <a:endParaRPr lang="en-US"/>
              </a:p>
            </p:txBody>
          </p:sp>
        </p:grpSp>
      </p:grpSp>
      <p:grpSp>
        <p:nvGrpSpPr>
          <p:cNvPr id="20487" name="Group 62"/>
          <p:cNvGrpSpPr>
            <a:grpSpLocks/>
          </p:cNvGrpSpPr>
          <p:nvPr/>
        </p:nvGrpSpPr>
        <p:grpSpPr bwMode="auto">
          <a:xfrm>
            <a:off x="1749425" y="2209800"/>
            <a:ext cx="838200" cy="2343150"/>
            <a:chOff x="1296" y="1056"/>
            <a:chExt cx="672" cy="1812"/>
          </a:xfrm>
        </p:grpSpPr>
        <p:sp>
          <p:nvSpPr>
            <p:cNvPr id="20523" name="AutoShape 63"/>
            <p:cNvSpPr>
              <a:spLocks noChangeArrowheads="1"/>
            </p:cNvSpPr>
            <p:nvPr/>
          </p:nvSpPr>
          <p:spPr bwMode="auto">
            <a:xfrm>
              <a:off x="1465" y="1344"/>
              <a:ext cx="336" cy="1524"/>
            </a:xfrm>
            <a:prstGeom prst="can">
              <a:avLst>
                <a:gd name="adj" fmla="val 31372"/>
              </a:avLst>
            </a:prstGeom>
            <a:solidFill>
              <a:srgbClr val="9999FF"/>
            </a:solidFill>
            <a:ln w="15875">
              <a:solidFill>
                <a:srgbClr val="000000"/>
              </a:solidFill>
              <a:round/>
              <a:headEnd/>
              <a:tailEnd/>
            </a:ln>
          </p:spPr>
          <p:txBody>
            <a:bodyPr rIns="45720" anchor="ctr">
              <a:spAutoFit/>
            </a:bodyPr>
            <a:lstStyle/>
            <a:p>
              <a:endParaRPr lang="en-US"/>
            </a:p>
          </p:txBody>
        </p:sp>
        <p:sp>
          <p:nvSpPr>
            <p:cNvPr id="20524" name="Freeform 64"/>
            <p:cNvSpPr>
              <a:spLocks/>
            </p:cNvSpPr>
            <p:nvPr/>
          </p:nvSpPr>
          <p:spPr bwMode="auto">
            <a:xfrm>
              <a:off x="1465" y="1488"/>
              <a:ext cx="72" cy="216"/>
            </a:xfrm>
            <a:custGeom>
              <a:avLst/>
              <a:gdLst>
                <a:gd name="T0" fmla="*/ 1 w 326"/>
                <a:gd name="T1" fmla="*/ 124 h 456"/>
                <a:gd name="T2" fmla="*/ 24 w 326"/>
                <a:gd name="T3" fmla="*/ 126 h 456"/>
                <a:gd name="T4" fmla="*/ 54 w 326"/>
                <a:gd name="T5" fmla="*/ 83 h 456"/>
                <a:gd name="T6" fmla="*/ 62 w 326"/>
                <a:gd name="T7" fmla="*/ 53 h 456"/>
                <a:gd name="T8" fmla="*/ 64 w 326"/>
                <a:gd name="T9" fmla="*/ 43 h 456"/>
                <a:gd name="T10" fmla="*/ 68 w 326"/>
                <a:gd name="T11" fmla="*/ 10 h 456"/>
                <a:gd name="T12" fmla="*/ 70 w 326"/>
                <a:gd name="T13" fmla="*/ 1 h 456"/>
                <a:gd name="T14" fmla="*/ 71 w 326"/>
                <a:gd name="T15" fmla="*/ 11 h 456"/>
                <a:gd name="T16" fmla="*/ 63 w 326"/>
                <a:gd name="T17" fmla="*/ 114 h 456"/>
                <a:gd name="T18" fmla="*/ 56 w 326"/>
                <a:gd name="T19" fmla="*/ 158 h 456"/>
                <a:gd name="T20" fmla="*/ 44 w 326"/>
                <a:gd name="T21" fmla="*/ 180 h 456"/>
                <a:gd name="T22" fmla="*/ 32 w 326"/>
                <a:gd name="T23" fmla="*/ 189 h 456"/>
                <a:gd name="T24" fmla="*/ 18 w 326"/>
                <a:gd name="T25" fmla="*/ 201 h 456"/>
                <a:gd name="T26" fmla="*/ 7 w 326"/>
                <a:gd name="T27" fmla="*/ 209 h 456"/>
                <a:gd name="T28" fmla="*/ 1 w 326"/>
                <a:gd name="T29" fmla="*/ 216 h 456"/>
                <a:gd name="T30" fmla="*/ 1 w 326"/>
                <a:gd name="T31" fmla="*/ 207 h 456"/>
                <a:gd name="T32" fmla="*/ 1 w 326"/>
                <a:gd name="T33" fmla="*/ 172 h 456"/>
                <a:gd name="T34" fmla="*/ 1 w 326"/>
                <a:gd name="T35" fmla="*/ 124 h 4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6"/>
                <a:gd name="T55" fmla="*/ 0 h 456"/>
                <a:gd name="T56" fmla="*/ 326 w 326"/>
                <a:gd name="T57" fmla="*/ 456 h 45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6" h="456">
                  <a:moveTo>
                    <a:pt x="6" y="261"/>
                  </a:moveTo>
                  <a:cubicBezTo>
                    <a:pt x="33" y="261"/>
                    <a:pt x="80" y="269"/>
                    <a:pt x="107" y="266"/>
                  </a:cubicBezTo>
                  <a:cubicBezTo>
                    <a:pt x="145" y="261"/>
                    <a:pt x="220" y="203"/>
                    <a:pt x="246" y="175"/>
                  </a:cubicBezTo>
                  <a:cubicBezTo>
                    <a:pt x="257" y="155"/>
                    <a:pt x="268" y="133"/>
                    <a:pt x="279" y="111"/>
                  </a:cubicBezTo>
                  <a:cubicBezTo>
                    <a:pt x="283" y="104"/>
                    <a:pt x="290" y="90"/>
                    <a:pt x="290" y="90"/>
                  </a:cubicBezTo>
                  <a:cubicBezTo>
                    <a:pt x="295" y="67"/>
                    <a:pt x="301" y="44"/>
                    <a:pt x="307" y="22"/>
                  </a:cubicBezTo>
                  <a:cubicBezTo>
                    <a:pt x="310" y="15"/>
                    <a:pt x="310" y="0"/>
                    <a:pt x="318" y="2"/>
                  </a:cubicBezTo>
                  <a:cubicBezTo>
                    <a:pt x="326" y="3"/>
                    <a:pt x="321" y="16"/>
                    <a:pt x="322" y="24"/>
                  </a:cubicBezTo>
                  <a:cubicBezTo>
                    <a:pt x="310" y="97"/>
                    <a:pt x="300" y="169"/>
                    <a:pt x="286" y="241"/>
                  </a:cubicBezTo>
                  <a:cubicBezTo>
                    <a:pt x="278" y="293"/>
                    <a:pt x="269" y="310"/>
                    <a:pt x="255" y="333"/>
                  </a:cubicBezTo>
                  <a:cubicBezTo>
                    <a:pt x="241" y="356"/>
                    <a:pt x="217" y="370"/>
                    <a:pt x="199" y="381"/>
                  </a:cubicBezTo>
                  <a:cubicBezTo>
                    <a:pt x="185" y="393"/>
                    <a:pt x="165" y="393"/>
                    <a:pt x="145" y="400"/>
                  </a:cubicBezTo>
                  <a:cubicBezTo>
                    <a:pt x="125" y="408"/>
                    <a:pt x="98" y="418"/>
                    <a:pt x="80" y="425"/>
                  </a:cubicBezTo>
                  <a:cubicBezTo>
                    <a:pt x="61" y="432"/>
                    <a:pt x="46" y="436"/>
                    <a:pt x="33" y="441"/>
                  </a:cubicBezTo>
                  <a:cubicBezTo>
                    <a:pt x="20" y="446"/>
                    <a:pt x="8" y="456"/>
                    <a:pt x="4" y="455"/>
                  </a:cubicBezTo>
                  <a:cubicBezTo>
                    <a:pt x="0" y="454"/>
                    <a:pt x="6" y="452"/>
                    <a:pt x="6" y="437"/>
                  </a:cubicBezTo>
                  <a:cubicBezTo>
                    <a:pt x="5" y="422"/>
                    <a:pt x="6" y="393"/>
                    <a:pt x="6" y="364"/>
                  </a:cubicBezTo>
                  <a:cubicBezTo>
                    <a:pt x="6" y="335"/>
                    <a:pt x="6" y="282"/>
                    <a:pt x="6" y="261"/>
                  </a:cubicBezTo>
                  <a:close/>
                </a:path>
              </a:pathLst>
            </a:custGeom>
            <a:solidFill>
              <a:srgbClr val="C0C0C0"/>
            </a:solidFill>
            <a:ln w="15875" cap="flat" cmpd="sng">
              <a:solidFill>
                <a:srgbClr val="000000"/>
              </a:solidFill>
              <a:prstDash val="solid"/>
              <a:round/>
              <a:headEnd/>
              <a:tailEnd/>
            </a:ln>
          </p:spPr>
          <p:txBody>
            <a:bodyPr rIns="45720">
              <a:spAutoFit/>
            </a:bodyPr>
            <a:lstStyle/>
            <a:p>
              <a:endParaRPr lang="en-US"/>
            </a:p>
          </p:txBody>
        </p:sp>
        <p:sp>
          <p:nvSpPr>
            <p:cNvPr id="20525" name="Freeform 65"/>
            <p:cNvSpPr>
              <a:spLocks/>
            </p:cNvSpPr>
            <p:nvPr/>
          </p:nvSpPr>
          <p:spPr bwMode="auto">
            <a:xfrm flipH="1">
              <a:off x="1729" y="1488"/>
              <a:ext cx="72" cy="216"/>
            </a:xfrm>
            <a:custGeom>
              <a:avLst/>
              <a:gdLst>
                <a:gd name="T0" fmla="*/ 1 w 326"/>
                <a:gd name="T1" fmla="*/ 124 h 456"/>
                <a:gd name="T2" fmla="*/ 24 w 326"/>
                <a:gd name="T3" fmla="*/ 126 h 456"/>
                <a:gd name="T4" fmla="*/ 54 w 326"/>
                <a:gd name="T5" fmla="*/ 83 h 456"/>
                <a:gd name="T6" fmla="*/ 62 w 326"/>
                <a:gd name="T7" fmla="*/ 53 h 456"/>
                <a:gd name="T8" fmla="*/ 64 w 326"/>
                <a:gd name="T9" fmla="*/ 43 h 456"/>
                <a:gd name="T10" fmla="*/ 68 w 326"/>
                <a:gd name="T11" fmla="*/ 10 h 456"/>
                <a:gd name="T12" fmla="*/ 70 w 326"/>
                <a:gd name="T13" fmla="*/ 1 h 456"/>
                <a:gd name="T14" fmla="*/ 71 w 326"/>
                <a:gd name="T15" fmla="*/ 11 h 456"/>
                <a:gd name="T16" fmla="*/ 63 w 326"/>
                <a:gd name="T17" fmla="*/ 114 h 456"/>
                <a:gd name="T18" fmla="*/ 56 w 326"/>
                <a:gd name="T19" fmla="*/ 158 h 456"/>
                <a:gd name="T20" fmla="*/ 44 w 326"/>
                <a:gd name="T21" fmla="*/ 180 h 456"/>
                <a:gd name="T22" fmla="*/ 32 w 326"/>
                <a:gd name="T23" fmla="*/ 189 h 456"/>
                <a:gd name="T24" fmla="*/ 18 w 326"/>
                <a:gd name="T25" fmla="*/ 201 h 456"/>
                <a:gd name="T26" fmla="*/ 7 w 326"/>
                <a:gd name="T27" fmla="*/ 209 h 456"/>
                <a:gd name="T28" fmla="*/ 1 w 326"/>
                <a:gd name="T29" fmla="*/ 216 h 456"/>
                <a:gd name="T30" fmla="*/ 1 w 326"/>
                <a:gd name="T31" fmla="*/ 207 h 456"/>
                <a:gd name="T32" fmla="*/ 1 w 326"/>
                <a:gd name="T33" fmla="*/ 172 h 456"/>
                <a:gd name="T34" fmla="*/ 1 w 326"/>
                <a:gd name="T35" fmla="*/ 124 h 4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6"/>
                <a:gd name="T55" fmla="*/ 0 h 456"/>
                <a:gd name="T56" fmla="*/ 326 w 326"/>
                <a:gd name="T57" fmla="*/ 456 h 45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6" h="456">
                  <a:moveTo>
                    <a:pt x="6" y="261"/>
                  </a:moveTo>
                  <a:cubicBezTo>
                    <a:pt x="33" y="261"/>
                    <a:pt x="80" y="269"/>
                    <a:pt x="107" y="266"/>
                  </a:cubicBezTo>
                  <a:cubicBezTo>
                    <a:pt x="145" y="261"/>
                    <a:pt x="220" y="203"/>
                    <a:pt x="246" y="175"/>
                  </a:cubicBezTo>
                  <a:cubicBezTo>
                    <a:pt x="257" y="155"/>
                    <a:pt x="268" y="133"/>
                    <a:pt x="279" y="111"/>
                  </a:cubicBezTo>
                  <a:cubicBezTo>
                    <a:pt x="283" y="104"/>
                    <a:pt x="290" y="90"/>
                    <a:pt x="290" y="90"/>
                  </a:cubicBezTo>
                  <a:cubicBezTo>
                    <a:pt x="295" y="67"/>
                    <a:pt x="301" y="44"/>
                    <a:pt x="307" y="22"/>
                  </a:cubicBezTo>
                  <a:cubicBezTo>
                    <a:pt x="310" y="15"/>
                    <a:pt x="310" y="0"/>
                    <a:pt x="318" y="2"/>
                  </a:cubicBezTo>
                  <a:cubicBezTo>
                    <a:pt x="326" y="3"/>
                    <a:pt x="321" y="16"/>
                    <a:pt x="322" y="24"/>
                  </a:cubicBezTo>
                  <a:cubicBezTo>
                    <a:pt x="310" y="97"/>
                    <a:pt x="300" y="169"/>
                    <a:pt x="286" y="241"/>
                  </a:cubicBezTo>
                  <a:cubicBezTo>
                    <a:pt x="278" y="293"/>
                    <a:pt x="269" y="310"/>
                    <a:pt x="255" y="333"/>
                  </a:cubicBezTo>
                  <a:cubicBezTo>
                    <a:pt x="241" y="356"/>
                    <a:pt x="217" y="370"/>
                    <a:pt x="199" y="381"/>
                  </a:cubicBezTo>
                  <a:cubicBezTo>
                    <a:pt x="185" y="393"/>
                    <a:pt x="165" y="393"/>
                    <a:pt x="145" y="400"/>
                  </a:cubicBezTo>
                  <a:cubicBezTo>
                    <a:pt x="125" y="408"/>
                    <a:pt x="98" y="418"/>
                    <a:pt x="80" y="425"/>
                  </a:cubicBezTo>
                  <a:cubicBezTo>
                    <a:pt x="61" y="432"/>
                    <a:pt x="46" y="436"/>
                    <a:pt x="33" y="441"/>
                  </a:cubicBezTo>
                  <a:cubicBezTo>
                    <a:pt x="20" y="446"/>
                    <a:pt x="8" y="456"/>
                    <a:pt x="4" y="455"/>
                  </a:cubicBezTo>
                  <a:cubicBezTo>
                    <a:pt x="0" y="454"/>
                    <a:pt x="6" y="452"/>
                    <a:pt x="6" y="437"/>
                  </a:cubicBezTo>
                  <a:cubicBezTo>
                    <a:pt x="5" y="422"/>
                    <a:pt x="6" y="393"/>
                    <a:pt x="6" y="364"/>
                  </a:cubicBezTo>
                  <a:cubicBezTo>
                    <a:pt x="6" y="335"/>
                    <a:pt x="6" y="282"/>
                    <a:pt x="6" y="261"/>
                  </a:cubicBezTo>
                  <a:close/>
                </a:path>
              </a:pathLst>
            </a:custGeom>
            <a:solidFill>
              <a:srgbClr val="C0C0C0"/>
            </a:solidFill>
            <a:ln w="15875" cap="flat" cmpd="sng">
              <a:solidFill>
                <a:srgbClr val="000000"/>
              </a:solidFill>
              <a:prstDash val="solid"/>
              <a:round/>
              <a:headEnd/>
              <a:tailEnd/>
            </a:ln>
          </p:spPr>
          <p:txBody>
            <a:bodyPr rIns="45720">
              <a:spAutoFit/>
            </a:bodyPr>
            <a:lstStyle/>
            <a:p>
              <a:endParaRPr lang="en-US"/>
            </a:p>
          </p:txBody>
        </p:sp>
        <p:sp>
          <p:nvSpPr>
            <p:cNvPr id="20526" name="Line 66"/>
            <p:cNvSpPr>
              <a:spLocks noChangeShapeType="1"/>
            </p:cNvSpPr>
            <p:nvPr/>
          </p:nvSpPr>
          <p:spPr bwMode="auto">
            <a:xfrm flipV="1">
              <a:off x="1632" y="1056"/>
              <a:ext cx="0" cy="734"/>
            </a:xfrm>
            <a:prstGeom prst="line">
              <a:avLst/>
            </a:prstGeom>
            <a:noFill/>
            <a:ln w="22225">
              <a:solidFill>
                <a:srgbClr val="000000"/>
              </a:solidFill>
              <a:round/>
              <a:headEnd/>
              <a:tailEnd type="stealth" w="lg" len="lg"/>
            </a:ln>
          </p:spPr>
          <p:txBody>
            <a:bodyPr rIns="45720">
              <a:spAutoFit/>
            </a:bodyPr>
            <a:lstStyle/>
            <a:p>
              <a:endParaRPr lang="en-US"/>
            </a:p>
          </p:txBody>
        </p:sp>
        <p:sp>
          <p:nvSpPr>
            <p:cNvPr id="20527" name="Freeform 67"/>
            <p:cNvSpPr>
              <a:spLocks/>
            </p:cNvSpPr>
            <p:nvPr/>
          </p:nvSpPr>
          <p:spPr bwMode="auto">
            <a:xfrm>
              <a:off x="1470" y="2630"/>
              <a:ext cx="154" cy="131"/>
            </a:xfrm>
            <a:custGeom>
              <a:avLst/>
              <a:gdLst>
                <a:gd name="T0" fmla="*/ 3 w 210"/>
                <a:gd name="T1" fmla="*/ 75 h 234"/>
                <a:gd name="T2" fmla="*/ 40 w 210"/>
                <a:gd name="T3" fmla="*/ 86 h 234"/>
                <a:gd name="T4" fmla="*/ 74 w 210"/>
                <a:gd name="T5" fmla="*/ 82 h 234"/>
                <a:gd name="T6" fmla="*/ 92 w 210"/>
                <a:gd name="T7" fmla="*/ 77 h 234"/>
                <a:gd name="T8" fmla="*/ 110 w 210"/>
                <a:gd name="T9" fmla="*/ 67 h 234"/>
                <a:gd name="T10" fmla="*/ 128 w 210"/>
                <a:gd name="T11" fmla="*/ 39 h 234"/>
                <a:gd name="T12" fmla="*/ 137 w 210"/>
                <a:gd name="T13" fmla="*/ 26 h 234"/>
                <a:gd name="T14" fmla="*/ 145 w 210"/>
                <a:gd name="T15" fmla="*/ 6 h 234"/>
                <a:gd name="T16" fmla="*/ 150 w 210"/>
                <a:gd name="T17" fmla="*/ 1 h 234"/>
                <a:gd name="T18" fmla="*/ 152 w 210"/>
                <a:gd name="T19" fmla="*/ 7 h 234"/>
                <a:gd name="T20" fmla="*/ 135 w 210"/>
                <a:gd name="T21" fmla="*/ 69 h 234"/>
                <a:gd name="T22" fmla="*/ 120 w 210"/>
                <a:gd name="T23" fmla="*/ 96 h 234"/>
                <a:gd name="T24" fmla="*/ 94 w 210"/>
                <a:gd name="T25" fmla="*/ 110 h 234"/>
                <a:gd name="T26" fmla="*/ 68 w 210"/>
                <a:gd name="T27" fmla="*/ 115 h 234"/>
                <a:gd name="T28" fmla="*/ 38 w 210"/>
                <a:gd name="T29" fmla="*/ 122 h 234"/>
                <a:gd name="T30" fmla="*/ 15 w 210"/>
                <a:gd name="T31" fmla="*/ 127 h 234"/>
                <a:gd name="T32" fmla="*/ 2 w 210"/>
                <a:gd name="T33" fmla="*/ 130 h 234"/>
                <a:gd name="T34" fmla="*/ 3 w 210"/>
                <a:gd name="T35" fmla="*/ 125 h 234"/>
                <a:gd name="T36" fmla="*/ 3 w 210"/>
                <a:gd name="T37" fmla="*/ 105 h 234"/>
                <a:gd name="T38" fmla="*/ 3 w 210"/>
                <a:gd name="T39" fmla="*/ 75 h 2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10"/>
                <a:gd name="T61" fmla="*/ 0 h 234"/>
                <a:gd name="T62" fmla="*/ 210 w 210"/>
                <a:gd name="T63" fmla="*/ 234 h 2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10" h="234">
                  <a:moveTo>
                    <a:pt x="4" y="134"/>
                  </a:moveTo>
                  <a:cubicBezTo>
                    <a:pt x="21" y="134"/>
                    <a:pt x="38" y="155"/>
                    <a:pt x="55" y="154"/>
                  </a:cubicBezTo>
                  <a:cubicBezTo>
                    <a:pt x="71" y="153"/>
                    <a:pt x="84" y="157"/>
                    <a:pt x="101" y="146"/>
                  </a:cubicBezTo>
                  <a:cubicBezTo>
                    <a:pt x="113" y="143"/>
                    <a:pt x="118" y="142"/>
                    <a:pt x="126" y="138"/>
                  </a:cubicBezTo>
                  <a:cubicBezTo>
                    <a:pt x="134" y="134"/>
                    <a:pt x="142" y="130"/>
                    <a:pt x="150" y="119"/>
                  </a:cubicBezTo>
                  <a:cubicBezTo>
                    <a:pt x="158" y="109"/>
                    <a:pt x="168" y="81"/>
                    <a:pt x="175" y="70"/>
                  </a:cubicBezTo>
                  <a:cubicBezTo>
                    <a:pt x="177" y="66"/>
                    <a:pt x="187" y="46"/>
                    <a:pt x="187" y="46"/>
                  </a:cubicBezTo>
                  <a:cubicBezTo>
                    <a:pt x="190" y="34"/>
                    <a:pt x="194" y="23"/>
                    <a:pt x="198" y="11"/>
                  </a:cubicBezTo>
                  <a:cubicBezTo>
                    <a:pt x="200" y="8"/>
                    <a:pt x="200" y="0"/>
                    <a:pt x="205" y="1"/>
                  </a:cubicBezTo>
                  <a:cubicBezTo>
                    <a:pt x="210" y="2"/>
                    <a:pt x="207" y="8"/>
                    <a:pt x="207" y="12"/>
                  </a:cubicBezTo>
                  <a:cubicBezTo>
                    <a:pt x="200" y="50"/>
                    <a:pt x="193" y="87"/>
                    <a:pt x="184" y="124"/>
                  </a:cubicBezTo>
                  <a:cubicBezTo>
                    <a:pt x="179" y="150"/>
                    <a:pt x="173" y="159"/>
                    <a:pt x="164" y="171"/>
                  </a:cubicBezTo>
                  <a:cubicBezTo>
                    <a:pt x="155" y="183"/>
                    <a:pt x="140" y="190"/>
                    <a:pt x="128" y="196"/>
                  </a:cubicBezTo>
                  <a:cubicBezTo>
                    <a:pt x="119" y="202"/>
                    <a:pt x="106" y="202"/>
                    <a:pt x="93" y="205"/>
                  </a:cubicBezTo>
                  <a:cubicBezTo>
                    <a:pt x="81" y="209"/>
                    <a:pt x="63" y="215"/>
                    <a:pt x="52" y="218"/>
                  </a:cubicBezTo>
                  <a:cubicBezTo>
                    <a:pt x="39" y="222"/>
                    <a:pt x="30" y="224"/>
                    <a:pt x="21" y="226"/>
                  </a:cubicBezTo>
                  <a:cubicBezTo>
                    <a:pt x="13" y="229"/>
                    <a:pt x="5" y="234"/>
                    <a:pt x="3" y="233"/>
                  </a:cubicBezTo>
                  <a:cubicBezTo>
                    <a:pt x="0" y="233"/>
                    <a:pt x="4" y="232"/>
                    <a:pt x="4" y="224"/>
                  </a:cubicBezTo>
                  <a:cubicBezTo>
                    <a:pt x="3" y="217"/>
                    <a:pt x="4" y="202"/>
                    <a:pt x="4" y="187"/>
                  </a:cubicBezTo>
                  <a:cubicBezTo>
                    <a:pt x="4" y="172"/>
                    <a:pt x="4" y="145"/>
                    <a:pt x="4" y="134"/>
                  </a:cubicBezTo>
                  <a:close/>
                </a:path>
              </a:pathLst>
            </a:custGeom>
            <a:solidFill>
              <a:srgbClr val="C0C0C0"/>
            </a:solidFill>
            <a:ln w="15875" cap="flat" cmpd="sng">
              <a:solidFill>
                <a:srgbClr val="000000"/>
              </a:solidFill>
              <a:prstDash val="solid"/>
              <a:round/>
              <a:headEnd/>
              <a:tailEnd/>
            </a:ln>
          </p:spPr>
          <p:txBody>
            <a:bodyPr rIns="45720">
              <a:spAutoFit/>
            </a:bodyPr>
            <a:lstStyle/>
            <a:p>
              <a:endParaRPr lang="en-US"/>
            </a:p>
          </p:txBody>
        </p:sp>
        <p:sp>
          <p:nvSpPr>
            <p:cNvPr id="20528" name="Freeform 68"/>
            <p:cNvSpPr>
              <a:spLocks/>
            </p:cNvSpPr>
            <p:nvPr/>
          </p:nvSpPr>
          <p:spPr bwMode="auto">
            <a:xfrm flipH="1">
              <a:off x="1622" y="2627"/>
              <a:ext cx="154" cy="131"/>
            </a:xfrm>
            <a:custGeom>
              <a:avLst/>
              <a:gdLst>
                <a:gd name="T0" fmla="*/ 3 w 210"/>
                <a:gd name="T1" fmla="*/ 75 h 234"/>
                <a:gd name="T2" fmla="*/ 40 w 210"/>
                <a:gd name="T3" fmla="*/ 86 h 234"/>
                <a:gd name="T4" fmla="*/ 74 w 210"/>
                <a:gd name="T5" fmla="*/ 82 h 234"/>
                <a:gd name="T6" fmla="*/ 92 w 210"/>
                <a:gd name="T7" fmla="*/ 77 h 234"/>
                <a:gd name="T8" fmla="*/ 110 w 210"/>
                <a:gd name="T9" fmla="*/ 67 h 234"/>
                <a:gd name="T10" fmla="*/ 128 w 210"/>
                <a:gd name="T11" fmla="*/ 39 h 234"/>
                <a:gd name="T12" fmla="*/ 137 w 210"/>
                <a:gd name="T13" fmla="*/ 26 h 234"/>
                <a:gd name="T14" fmla="*/ 145 w 210"/>
                <a:gd name="T15" fmla="*/ 6 h 234"/>
                <a:gd name="T16" fmla="*/ 150 w 210"/>
                <a:gd name="T17" fmla="*/ 1 h 234"/>
                <a:gd name="T18" fmla="*/ 152 w 210"/>
                <a:gd name="T19" fmla="*/ 7 h 234"/>
                <a:gd name="T20" fmla="*/ 135 w 210"/>
                <a:gd name="T21" fmla="*/ 69 h 234"/>
                <a:gd name="T22" fmla="*/ 120 w 210"/>
                <a:gd name="T23" fmla="*/ 96 h 234"/>
                <a:gd name="T24" fmla="*/ 94 w 210"/>
                <a:gd name="T25" fmla="*/ 110 h 234"/>
                <a:gd name="T26" fmla="*/ 68 w 210"/>
                <a:gd name="T27" fmla="*/ 115 h 234"/>
                <a:gd name="T28" fmla="*/ 38 w 210"/>
                <a:gd name="T29" fmla="*/ 122 h 234"/>
                <a:gd name="T30" fmla="*/ 15 w 210"/>
                <a:gd name="T31" fmla="*/ 127 h 234"/>
                <a:gd name="T32" fmla="*/ 2 w 210"/>
                <a:gd name="T33" fmla="*/ 130 h 234"/>
                <a:gd name="T34" fmla="*/ 3 w 210"/>
                <a:gd name="T35" fmla="*/ 125 h 234"/>
                <a:gd name="T36" fmla="*/ 3 w 210"/>
                <a:gd name="T37" fmla="*/ 105 h 234"/>
                <a:gd name="T38" fmla="*/ 3 w 210"/>
                <a:gd name="T39" fmla="*/ 75 h 2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10"/>
                <a:gd name="T61" fmla="*/ 0 h 234"/>
                <a:gd name="T62" fmla="*/ 210 w 210"/>
                <a:gd name="T63" fmla="*/ 234 h 2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10" h="234">
                  <a:moveTo>
                    <a:pt x="4" y="134"/>
                  </a:moveTo>
                  <a:cubicBezTo>
                    <a:pt x="21" y="134"/>
                    <a:pt x="38" y="155"/>
                    <a:pt x="55" y="154"/>
                  </a:cubicBezTo>
                  <a:cubicBezTo>
                    <a:pt x="71" y="153"/>
                    <a:pt x="84" y="157"/>
                    <a:pt x="101" y="146"/>
                  </a:cubicBezTo>
                  <a:cubicBezTo>
                    <a:pt x="113" y="143"/>
                    <a:pt x="118" y="142"/>
                    <a:pt x="126" y="138"/>
                  </a:cubicBezTo>
                  <a:cubicBezTo>
                    <a:pt x="134" y="134"/>
                    <a:pt x="142" y="130"/>
                    <a:pt x="150" y="119"/>
                  </a:cubicBezTo>
                  <a:cubicBezTo>
                    <a:pt x="158" y="109"/>
                    <a:pt x="168" y="81"/>
                    <a:pt x="175" y="70"/>
                  </a:cubicBezTo>
                  <a:cubicBezTo>
                    <a:pt x="177" y="66"/>
                    <a:pt x="187" y="46"/>
                    <a:pt x="187" y="46"/>
                  </a:cubicBezTo>
                  <a:cubicBezTo>
                    <a:pt x="190" y="34"/>
                    <a:pt x="194" y="23"/>
                    <a:pt x="198" y="11"/>
                  </a:cubicBezTo>
                  <a:cubicBezTo>
                    <a:pt x="200" y="8"/>
                    <a:pt x="200" y="0"/>
                    <a:pt x="205" y="1"/>
                  </a:cubicBezTo>
                  <a:cubicBezTo>
                    <a:pt x="210" y="2"/>
                    <a:pt x="207" y="8"/>
                    <a:pt x="207" y="12"/>
                  </a:cubicBezTo>
                  <a:cubicBezTo>
                    <a:pt x="200" y="50"/>
                    <a:pt x="193" y="87"/>
                    <a:pt x="184" y="124"/>
                  </a:cubicBezTo>
                  <a:cubicBezTo>
                    <a:pt x="179" y="150"/>
                    <a:pt x="173" y="159"/>
                    <a:pt x="164" y="171"/>
                  </a:cubicBezTo>
                  <a:cubicBezTo>
                    <a:pt x="155" y="183"/>
                    <a:pt x="140" y="190"/>
                    <a:pt x="128" y="196"/>
                  </a:cubicBezTo>
                  <a:cubicBezTo>
                    <a:pt x="119" y="202"/>
                    <a:pt x="106" y="202"/>
                    <a:pt x="93" y="205"/>
                  </a:cubicBezTo>
                  <a:cubicBezTo>
                    <a:pt x="81" y="209"/>
                    <a:pt x="63" y="215"/>
                    <a:pt x="52" y="218"/>
                  </a:cubicBezTo>
                  <a:cubicBezTo>
                    <a:pt x="39" y="222"/>
                    <a:pt x="30" y="224"/>
                    <a:pt x="21" y="226"/>
                  </a:cubicBezTo>
                  <a:cubicBezTo>
                    <a:pt x="13" y="229"/>
                    <a:pt x="5" y="234"/>
                    <a:pt x="3" y="233"/>
                  </a:cubicBezTo>
                  <a:cubicBezTo>
                    <a:pt x="0" y="233"/>
                    <a:pt x="4" y="232"/>
                    <a:pt x="4" y="224"/>
                  </a:cubicBezTo>
                  <a:cubicBezTo>
                    <a:pt x="3" y="217"/>
                    <a:pt x="4" y="202"/>
                    <a:pt x="4" y="187"/>
                  </a:cubicBezTo>
                  <a:cubicBezTo>
                    <a:pt x="4" y="172"/>
                    <a:pt x="4" y="145"/>
                    <a:pt x="4" y="134"/>
                  </a:cubicBezTo>
                  <a:close/>
                </a:path>
              </a:pathLst>
            </a:custGeom>
            <a:solidFill>
              <a:srgbClr val="C0C0C0"/>
            </a:solidFill>
            <a:ln w="15875" cap="flat" cmpd="sng">
              <a:solidFill>
                <a:srgbClr val="000000"/>
              </a:solidFill>
              <a:prstDash val="solid"/>
              <a:round/>
              <a:headEnd/>
              <a:tailEnd/>
            </a:ln>
          </p:spPr>
          <p:txBody>
            <a:bodyPr rIns="45720">
              <a:spAutoFit/>
            </a:bodyPr>
            <a:lstStyle/>
            <a:p>
              <a:endParaRPr lang="en-US"/>
            </a:p>
          </p:txBody>
        </p:sp>
        <p:sp>
          <p:nvSpPr>
            <p:cNvPr id="20529" name="Oval 69"/>
            <p:cNvSpPr>
              <a:spLocks noChangeArrowheads="1"/>
            </p:cNvSpPr>
            <p:nvPr/>
          </p:nvSpPr>
          <p:spPr bwMode="auto">
            <a:xfrm flipH="1">
              <a:off x="1632" y="1776"/>
              <a:ext cx="336" cy="757"/>
            </a:xfrm>
            <a:prstGeom prst="ellipse">
              <a:avLst/>
            </a:prstGeom>
            <a:solidFill>
              <a:srgbClr val="FF7C80"/>
            </a:solidFill>
            <a:ln w="22225">
              <a:solidFill>
                <a:srgbClr val="000000"/>
              </a:solidFill>
              <a:round/>
              <a:headEnd/>
              <a:tailEnd/>
            </a:ln>
          </p:spPr>
          <p:txBody>
            <a:bodyPr rIns="45720" anchor="ctr">
              <a:spAutoFit/>
            </a:bodyPr>
            <a:lstStyle/>
            <a:p>
              <a:endParaRPr lang="en-US"/>
            </a:p>
          </p:txBody>
        </p:sp>
        <p:sp>
          <p:nvSpPr>
            <p:cNvPr id="20530" name="Oval 70"/>
            <p:cNvSpPr>
              <a:spLocks noChangeArrowheads="1"/>
            </p:cNvSpPr>
            <p:nvPr/>
          </p:nvSpPr>
          <p:spPr bwMode="auto">
            <a:xfrm flipH="1">
              <a:off x="1296" y="1776"/>
              <a:ext cx="336" cy="757"/>
            </a:xfrm>
            <a:prstGeom prst="ellipse">
              <a:avLst/>
            </a:prstGeom>
            <a:solidFill>
              <a:srgbClr val="FF7C80"/>
            </a:solidFill>
            <a:ln w="22225">
              <a:solidFill>
                <a:srgbClr val="000000"/>
              </a:solidFill>
              <a:round/>
              <a:headEnd/>
              <a:tailEnd/>
            </a:ln>
          </p:spPr>
          <p:txBody>
            <a:bodyPr rIns="45720" anchor="ctr">
              <a:spAutoFit/>
            </a:bodyPr>
            <a:lstStyle/>
            <a:p>
              <a:endParaRPr lang="en-US"/>
            </a:p>
          </p:txBody>
        </p:sp>
      </p:grpSp>
      <p:sp>
        <p:nvSpPr>
          <p:cNvPr id="20488" name="Text Box 106"/>
          <p:cNvSpPr txBox="1">
            <a:spLocks noChangeArrowheads="1"/>
          </p:cNvSpPr>
          <p:nvPr/>
        </p:nvSpPr>
        <p:spPr bwMode="auto">
          <a:xfrm>
            <a:off x="1143000" y="5638800"/>
            <a:ext cx="7239000" cy="884238"/>
          </a:xfrm>
          <a:prstGeom prst="rect">
            <a:avLst/>
          </a:prstGeom>
          <a:solidFill>
            <a:schemeClr val="bg1"/>
          </a:solidFill>
          <a:ln w="15875">
            <a:solidFill>
              <a:srgbClr val="000000"/>
            </a:solidFill>
            <a:miter lim="800000"/>
            <a:headEnd/>
            <a:tailEnd/>
          </a:ln>
        </p:spPr>
        <p:txBody>
          <a:bodyPr rIns="45720">
            <a:spAutoFit/>
          </a:bodyPr>
          <a:lstStyle/>
          <a:p>
            <a:r>
              <a:rPr lang="en-US" sz="1700"/>
              <a:t>When standing still venous pressure in the foot approaches 90 mm Hg. Normally during walking the muscular pump assists venous return so the volume of blood in the leg veins and venous pressure are lowered.</a:t>
            </a:r>
          </a:p>
        </p:txBody>
      </p:sp>
      <p:grpSp>
        <p:nvGrpSpPr>
          <p:cNvPr id="20489" name="Group 60"/>
          <p:cNvGrpSpPr>
            <a:grpSpLocks/>
          </p:cNvGrpSpPr>
          <p:nvPr/>
        </p:nvGrpSpPr>
        <p:grpSpPr bwMode="auto">
          <a:xfrm>
            <a:off x="2743200" y="762000"/>
            <a:ext cx="6257925" cy="4481513"/>
            <a:chOff x="2743199" y="762000"/>
            <a:chExt cx="6257926" cy="4481513"/>
          </a:xfrm>
        </p:grpSpPr>
        <p:sp>
          <p:nvSpPr>
            <p:cNvPr id="20490" name="Rectangle 75"/>
            <p:cNvSpPr>
              <a:spLocks noChangeArrowheads="1"/>
            </p:cNvSpPr>
            <p:nvPr/>
          </p:nvSpPr>
          <p:spPr bwMode="auto">
            <a:xfrm>
              <a:off x="3914775" y="1196975"/>
              <a:ext cx="5076825" cy="2894013"/>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0491" name="Freeform 74"/>
            <p:cNvSpPr>
              <a:spLocks/>
            </p:cNvSpPr>
            <p:nvPr/>
          </p:nvSpPr>
          <p:spPr bwMode="auto">
            <a:xfrm>
              <a:off x="4029075" y="1371600"/>
              <a:ext cx="4962525" cy="2349500"/>
            </a:xfrm>
            <a:custGeom>
              <a:avLst/>
              <a:gdLst>
                <a:gd name="T0" fmla="*/ 0 w 3126"/>
                <a:gd name="T1" fmla="*/ 109538 h 1480"/>
                <a:gd name="T2" fmla="*/ 157162 w 3126"/>
                <a:gd name="T3" fmla="*/ 76200 h 1480"/>
                <a:gd name="T4" fmla="*/ 452438 w 3126"/>
                <a:gd name="T5" fmla="*/ 66675 h 1480"/>
                <a:gd name="T6" fmla="*/ 628650 w 3126"/>
                <a:gd name="T7" fmla="*/ 85725 h 1480"/>
                <a:gd name="T8" fmla="*/ 738187 w 3126"/>
                <a:gd name="T9" fmla="*/ 180975 h 1480"/>
                <a:gd name="T10" fmla="*/ 785812 w 3126"/>
                <a:gd name="T11" fmla="*/ 1171575 h 1480"/>
                <a:gd name="T12" fmla="*/ 838200 w 3126"/>
                <a:gd name="T13" fmla="*/ 414338 h 1480"/>
                <a:gd name="T14" fmla="*/ 914400 w 3126"/>
                <a:gd name="T15" fmla="*/ 1404937 h 1480"/>
                <a:gd name="T16" fmla="*/ 990600 w 3126"/>
                <a:gd name="T17" fmla="*/ 795337 h 1480"/>
                <a:gd name="T18" fmla="*/ 1000125 w 3126"/>
                <a:gd name="T19" fmla="*/ 1524000 h 1480"/>
                <a:gd name="T20" fmla="*/ 1057275 w 3126"/>
                <a:gd name="T21" fmla="*/ 1609725 h 1480"/>
                <a:gd name="T22" fmla="*/ 1066800 w 3126"/>
                <a:gd name="T23" fmla="*/ 1023938 h 1480"/>
                <a:gd name="T24" fmla="*/ 1143000 w 3126"/>
                <a:gd name="T25" fmla="*/ 1100138 h 1480"/>
                <a:gd name="T26" fmla="*/ 1143000 w 3126"/>
                <a:gd name="T27" fmla="*/ 1938338 h 1480"/>
                <a:gd name="T28" fmla="*/ 1219200 w 3126"/>
                <a:gd name="T29" fmla="*/ 1176337 h 1480"/>
                <a:gd name="T30" fmla="*/ 1244600 w 3126"/>
                <a:gd name="T31" fmla="*/ 1385887 h 1480"/>
                <a:gd name="T32" fmla="*/ 1295400 w 3126"/>
                <a:gd name="T33" fmla="*/ 2014538 h 1480"/>
                <a:gd name="T34" fmla="*/ 1314450 w 3126"/>
                <a:gd name="T35" fmla="*/ 1238250 h 1480"/>
                <a:gd name="T36" fmla="*/ 1371600 w 3126"/>
                <a:gd name="T37" fmla="*/ 1557337 h 1480"/>
                <a:gd name="T38" fmla="*/ 1390650 w 3126"/>
                <a:gd name="T39" fmla="*/ 2138363 h 1480"/>
                <a:gd name="T40" fmla="*/ 1443037 w 3126"/>
                <a:gd name="T41" fmla="*/ 1747838 h 1480"/>
                <a:gd name="T42" fmla="*/ 1447800 w 3126"/>
                <a:gd name="T43" fmla="*/ 1481137 h 1480"/>
                <a:gd name="T44" fmla="*/ 1495425 w 3126"/>
                <a:gd name="T45" fmla="*/ 1671638 h 1480"/>
                <a:gd name="T46" fmla="*/ 1524000 w 3126"/>
                <a:gd name="T47" fmla="*/ 2319338 h 1480"/>
                <a:gd name="T48" fmla="*/ 1555750 w 3126"/>
                <a:gd name="T49" fmla="*/ 1677988 h 1480"/>
                <a:gd name="T50" fmla="*/ 1633538 w 3126"/>
                <a:gd name="T51" fmla="*/ 1800225 h 1480"/>
                <a:gd name="T52" fmla="*/ 1676400 w 3126"/>
                <a:gd name="T53" fmla="*/ 2319338 h 1480"/>
                <a:gd name="T54" fmla="*/ 1719263 w 3126"/>
                <a:gd name="T55" fmla="*/ 1619250 h 1480"/>
                <a:gd name="T56" fmla="*/ 1752600 w 3126"/>
                <a:gd name="T57" fmla="*/ 2243138 h 1480"/>
                <a:gd name="T58" fmla="*/ 1828800 w 3126"/>
                <a:gd name="T59" fmla="*/ 1938338 h 1480"/>
                <a:gd name="T60" fmla="*/ 1885950 w 3126"/>
                <a:gd name="T61" fmla="*/ 2209800 h 1480"/>
                <a:gd name="T62" fmla="*/ 2133600 w 3126"/>
                <a:gd name="T63" fmla="*/ 2090738 h 1480"/>
                <a:gd name="T64" fmla="*/ 2628900 w 3126"/>
                <a:gd name="T65" fmla="*/ 1585912 h 1480"/>
                <a:gd name="T66" fmla="*/ 2743200 w 3126"/>
                <a:gd name="T67" fmla="*/ 1404937 h 1480"/>
                <a:gd name="T68" fmla="*/ 3352801 w 3126"/>
                <a:gd name="T69" fmla="*/ 719137 h 1480"/>
                <a:gd name="T70" fmla="*/ 3733800 w 3126"/>
                <a:gd name="T71" fmla="*/ 490538 h 1480"/>
                <a:gd name="T72" fmla="*/ 4213225 w 3126"/>
                <a:gd name="T73" fmla="*/ 307975 h 1480"/>
                <a:gd name="T74" fmla="*/ 4962525 w 3126"/>
                <a:gd name="T75" fmla="*/ 198437 h 14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126"/>
                <a:gd name="T115" fmla="*/ 0 h 1480"/>
                <a:gd name="T116" fmla="*/ 3126 w 3126"/>
                <a:gd name="T117" fmla="*/ 1480 h 14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126" h="1480">
                  <a:moveTo>
                    <a:pt x="0" y="69"/>
                  </a:moveTo>
                  <a:cubicBezTo>
                    <a:pt x="16" y="66"/>
                    <a:pt x="52" y="52"/>
                    <a:pt x="99" y="48"/>
                  </a:cubicBezTo>
                  <a:cubicBezTo>
                    <a:pt x="146" y="44"/>
                    <a:pt x="236" y="41"/>
                    <a:pt x="285" y="42"/>
                  </a:cubicBezTo>
                  <a:cubicBezTo>
                    <a:pt x="334" y="43"/>
                    <a:pt x="366" y="42"/>
                    <a:pt x="396" y="54"/>
                  </a:cubicBezTo>
                  <a:cubicBezTo>
                    <a:pt x="426" y="66"/>
                    <a:pt x="449" y="0"/>
                    <a:pt x="465" y="114"/>
                  </a:cubicBezTo>
                  <a:cubicBezTo>
                    <a:pt x="481" y="228"/>
                    <a:pt x="484" y="713"/>
                    <a:pt x="495" y="738"/>
                  </a:cubicBezTo>
                  <a:cubicBezTo>
                    <a:pt x="506" y="763"/>
                    <a:pt x="515" y="237"/>
                    <a:pt x="528" y="261"/>
                  </a:cubicBezTo>
                  <a:cubicBezTo>
                    <a:pt x="541" y="285"/>
                    <a:pt x="560" y="845"/>
                    <a:pt x="576" y="885"/>
                  </a:cubicBezTo>
                  <a:cubicBezTo>
                    <a:pt x="592" y="925"/>
                    <a:pt x="615" y="489"/>
                    <a:pt x="624" y="501"/>
                  </a:cubicBezTo>
                  <a:cubicBezTo>
                    <a:pt x="633" y="513"/>
                    <a:pt x="623" y="875"/>
                    <a:pt x="630" y="960"/>
                  </a:cubicBezTo>
                  <a:cubicBezTo>
                    <a:pt x="637" y="1045"/>
                    <a:pt x="659" y="1067"/>
                    <a:pt x="666" y="1014"/>
                  </a:cubicBezTo>
                  <a:cubicBezTo>
                    <a:pt x="673" y="961"/>
                    <a:pt x="663" y="698"/>
                    <a:pt x="672" y="645"/>
                  </a:cubicBezTo>
                  <a:lnTo>
                    <a:pt x="720" y="693"/>
                  </a:lnTo>
                  <a:cubicBezTo>
                    <a:pt x="728" y="789"/>
                    <a:pt x="712" y="1213"/>
                    <a:pt x="720" y="1221"/>
                  </a:cubicBezTo>
                  <a:cubicBezTo>
                    <a:pt x="728" y="1229"/>
                    <a:pt x="757" y="799"/>
                    <a:pt x="768" y="741"/>
                  </a:cubicBezTo>
                  <a:cubicBezTo>
                    <a:pt x="779" y="683"/>
                    <a:pt x="776" y="785"/>
                    <a:pt x="784" y="873"/>
                  </a:cubicBezTo>
                  <a:cubicBezTo>
                    <a:pt x="792" y="961"/>
                    <a:pt x="809" y="1285"/>
                    <a:pt x="816" y="1269"/>
                  </a:cubicBezTo>
                  <a:cubicBezTo>
                    <a:pt x="823" y="1253"/>
                    <a:pt x="820" y="828"/>
                    <a:pt x="828" y="780"/>
                  </a:cubicBezTo>
                  <a:cubicBezTo>
                    <a:pt x="836" y="732"/>
                    <a:pt x="856" y="887"/>
                    <a:pt x="864" y="981"/>
                  </a:cubicBezTo>
                  <a:cubicBezTo>
                    <a:pt x="872" y="1075"/>
                    <a:pt x="868" y="1327"/>
                    <a:pt x="876" y="1347"/>
                  </a:cubicBezTo>
                  <a:cubicBezTo>
                    <a:pt x="884" y="1367"/>
                    <a:pt x="903" y="1170"/>
                    <a:pt x="909" y="1101"/>
                  </a:cubicBezTo>
                  <a:cubicBezTo>
                    <a:pt x="915" y="1032"/>
                    <a:pt x="907" y="941"/>
                    <a:pt x="912" y="933"/>
                  </a:cubicBezTo>
                  <a:cubicBezTo>
                    <a:pt x="917" y="925"/>
                    <a:pt x="934" y="965"/>
                    <a:pt x="942" y="1053"/>
                  </a:cubicBezTo>
                  <a:cubicBezTo>
                    <a:pt x="950" y="1141"/>
                    <a:pt x="954" y="1460"/>
                    <a:pt x="960" y="1461"/>
                  </a:cubicBezTo>
                  <a:cubicBezTo>
                    <a:pt x="966" y="1462"/>
                    <a:pt x="969" y="1111"/>
                    <a:pt x="980" y="1057"/>
                  </a:cubicBezTo>
                  <a:lnTo>
                    <a:pt x="1029" y="1134"/>
                  </a:lnTo>
                  <a:cubicBezTo>
                    <a:pt x="1042" y="1201"/>
                    <a:pt x="1047" y="1480"/>
                    <a:pt x="1056" y="1461"/>
                  </a:cubicBezTo>
                  <a:cubicBezTo>
                    <a:pt x="1065" y="1442"/>
                    <a:pt x="1075" y="1028"/>
                    <a:pt x="1083" y="1020"/>
                  </a:cubicBezTo>
                  <a:cubicBezTo>
                    <a:pt x="1091" y="1012"/>
                    <a:pt x="1092" y="1379"/>
                    <a:pt x="1104" y="1413"/>
                  </a:cubicBezTo>
                  <a:cubicBezTo>
                    <a:pt x="1116" y="1447"/>
                    <a:pt x="1138" y="1225"/>
                    <a:pt x="1152" y="1221"/>
                  </a:cubicBezTo>
                  <a:cubicBezTo>
                    <a:pt x="1166" y="1217"/>
                    <a:pt x="1156" y="1376"/>
                    <a:pt x="1188" y="1392"/>
                  </a:cubicBezTo>
                  <a:cubicBezTo>
                    <a:pt x="1220" y="1408"/>
                    <a:pt x="1266" y="1382"/>
                    <a:pt x="1344" y="1317"/>
                  </a:cubicBezTo>
                  <a:cubicBezTo>
                    <a:pt x="1422" y="1252"/>
                    <a:pt x="1592" y="1071"/>
                    <a:pt x="1656" y="999"/>
                  </a:cubicBezTo>
                  <a:cubicBezTo>
                    <a:pt x="1720" y="927"/>
                    <a:pt x="1652" y="976"/>
                    <a:pt x="1728" y="885"/>
                  </a:cubicBezTo>
                  <a:cubicBezTo>
                    <a:pt x="1804" y="794"/>
                    <a:pt x="2008" y="549"/>
                    <a:pt x="2112" y="453"/>
                  </a:cubicBezTo>
                  <a:cubicBezTo>
                    <a:pt x="2216" y="357"/>
                    <a:pt x="2262" y="352"/>
                    <a:pt x="2352" y="309"/>
                  </a:cubicBezTo>
                  <a:cubicBezTo>
                    <a:pt x="2442" y="266"/>
                    <a:pt x="2525" y="225"/>
                    <a:pt x="2654" y="194"/>
                  </a:cubicBezTo>
                  <a:cubicBezTo>
                    <a:pt x="2783" y="163"/>
                    <a:pt x="3028" y="140"/>
                    <a:pt x="3126" y="125"/>
                  </a:cubicBezTo>
                </a:path>
              </a:pathLst>
            </a:custGeom>
            <a:solidFill>
              <a:schemeClr val="bg1"/>
            </a:solidFill>
            <a:ln w="38100" cap="flat" cmpd="sng">
              <a:solidFill>
                <a:srgbClr val="3366FF"/>
              </a:solidFill>
              <a:prstDash val="solid"/>
              <a:round/>
              <a:headEnd type="none" w="med" len="med"/>
              <a:tailEnd type="none" w="lg" len="lg"/>
            </a:ln>
          </p:spPr>
          <p:txBody>
            <a:bodyPr anchor="ctr">
              <a:spAutoFit/>
            </a:bodyPr>
            <a:lstStyle/>
            <a:p>
              <a:endParaRPr lang="en-US"/>
            </a:p>
          </p:txBody>
        </p:sp>
        <p:grpSp>
          <p:nvGrpSpPr>
            <p:cNvPr id="20492" name="Group 76"/>
            <p:cNvGrpSpPr>
              <a:grpSpLocks/>
            </p:cNvGrpSpPr>
            <p:nvPr/>
          </p:nvGrpSpPr>
          <p:grpSpPr bwMode="auto">
            <a:xfrm>
              <a:off x="3090863" y="1268413"/>
              <a:ext cx="795338" cy="2389188"/>
              <a:chOff x="281" y="703"/>
              <a:chExt cx="501" cy="1505"/>
            </a:xfrm>
          </p:grpSpPr>
          <p:sp>
            <p:nvSpPr>
              <p:cNvPr id="20513" name="Text Box 77"/>
              <p:cNvSpPr txBox="1">
                <a:spLocks noChangeArrowheads="1"/>
              </p:cNvSpPr>
              <p:nvPr/>
            </p:nvSpPr>
            <p:spPr bwMode="auto">
              <a:xfrm>
                <a:off x="384" y="1024"/>
                <a:ext cx="328"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80</a:t>
                </a:r>
              </a:p>
            </p:txBody>
          </p:sp>
          <p:sp>
            <p:nvSpPr>
              <p:cNvPr id="20514" name="Text Box 78"/>
              <p:cNvSpPr txBox="1">
                <a:spLocks noChangeArrowheads="1"/>
              </p:cNvSpPr>
              <p:nvPr/>
            </p:nvSpPr>
            <p:spPr bwMode="auto">
              <a:xfrm>
                <a:off x="281" y="703"/>
                <a:ext cx="431"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100</a:t>
                </a:r>
              </a:p>
            </p:txBody>
          </p:sp>
          <p:sp>
            <p:nvSpPr>
              <p:cNvPr id="20515" name="Text Box 79"/>
              <p:cNvSpPr txBox="1">
                <a:spLocks noChangeArrowheads="1"/>
              </p:cNvSpPr>
              <p:nvPr/>
            </p:nvSpPr>
            <p:spPr bwMode="auto">
              <a:xfrm>
                <a:off x="384" y="1345"/>
                <a:ext cx="328"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60</a:t>
                </a:r>
              </a:p>
            </p:txBody>
          </p:sp>
          <p:sp>
            <p:nvSpPr>
              <p:cNvPr id="20516" name="Text Box 80"/>
              <p:cNvSpPr txBox="1">
                <a:spLocks noChangeArrowheads="1"/>
              </p:cNvSpPr>
              <p:nvPr/>
            </p:nvSpPr>
            <p:spPr bwMode="auto">
              <a:xfrm>
                <a:off x="384" y="1666"/>
                <a:ext cx="328"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40</a:t>
                </a:r>
              </a:p>
            </p:txBody>
          </p:sp>
          <p:sp>
            <p:nvSpPr>
              <p:cNvPr id="20517" name="Text Box 81"/>
              <p:cNvSpPr txBox="1">
                <a:spLocks noChangeArrowheads="1"/>
              </p:cNvSpPr>
              <p:nvPr/>
            </p:nvSpPr>
            <p:spPr bwMode="auto">
              <a:xfrm>
                <a:off x="384" y="1987"/>
                <a:ext cx="328"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20</a:t>
                </a:r>
              </a:p>
            </p:txBody>
          </p:sp>
          <p:sp>
            <p:nvSpPr>
              <p:cNvPr id="20518" name="Line 82"/>
              <p:cNvSpPr>
                <a:spLocks noChangeShapeType="1"/>
              </p:cNvSpPr>
              <p:nvPr/>
            </p:nvSpPr>
            <p:spPr bwMode="auto">
              <a:xfrm>
                <a:off x="672" y="2093"/>
                <a:ext cx="110" cy="0"/>
              </a:xfrm>
              <a:prstGeom prst="line">
                <a:avLst/>
              </a:prstGeom>
              <a:noFill/>
              <a:ln w="0">
                <a:solidFill>
                  <a:schemeClr val="tx1"/>
                </a:solidFill>
                <a:round/>
                <a:headEnd/>
                <a:tailEnd type="none" w="lg" len="lg"/>
              </a:ln>
            </p:spPr>
            <p:txBody>
              <a:bodyPr anchor="ctr">
                <a:spAutoFit/>
              </a:bodyPr>
              <a:lstStyle/>
              <a:p>
                <a:endParaRPr lang="en-US"/>
              </a:p>
            </p:txBody>
          </p:sp>
          <p:sp>
            <p:nvSpPr>
              <p:cNvPr id="20519" name="Line 83"/>
              <p:cNvSpPr>
                <a:spLocks noChangeShapeType="1"/>
              </p:cNvSpPr>
              <p:nvPr/>
            </p:nvSpPr>
            <p:spPr bwMode="auto">
              <a:xfrm>
                <a:off x="672" y="1773"/>
                <a:ext cx="110" cy="0"/>
              </a:xfrm>
              <a:prstGeom prst="line">
                <a:avLst/>
              </a:prstGeom>
              <a:noFill/>
              <a:ln w="0">
                <a:solidFill>
                  <a:schemeClr val="tx1"/>
                </a:solidFill>
                <a:round/>
                <a:headEnd/>
                <a:tailEnd type="none" w="lg" len="lg"/>
              </a:ln>
            </p:spPr>
            <p:txBody>
              <a:bodyPr anchor="ctr">
                <a:spAutoFit/>
              </a:bodyPr>
              <a:lstStyle/>
              <a:p>
                <a:endParaRPr lang="en-US"/>
              </a:p>
            </p:txBody>
          </p:sp>
          <p:sp>
            <p:nvSpPr>
              <p:cNvPr id="20520" name="Line 84"/>
              <p:cNvSpPr>
                <a:spLocks noChangeShapeType="1"/>
              </p:cNvSpPr>
              <p:nvPr/>
            </p:nvSpPr>
            <p:spPr bwMode="auto">
              <a:xfrm>
                <a:off x="672" y="1453"/>
                <a:ext cx="110" cy="0"/>
              </a:xfrm>
              <a:prstGeom prst="line">
                <a:avLst/>
              </a:prstGeom>
              <a:noFill/>
              <a:ln w="0">
                <a:solidFill>
                  <a:schemeClr val="tx1"/>
                </a:solidFill>
                <a:round/>
                <a:headEnd/>
                <a:tailEnd type="none" w="lg" len="lg"/>
              </a:ln>
            </p:spPr>
            <p:txBody>
              <a:bodyPr anchor="ctr">
                <a:spAutoFit/>
              </a:bodyPr>
              <a:lstStyle/>
              <a:p>
                <a:endParaRPr lang="en-US"/>
              </a:p>
            </p:txBody>
          </p:sp>
          <p:sp>
            <p:nvSpPr>
              <p:cNvPr id="20521" name="Line 85"/>
              <p:cNvSpPr>
                <a:spLocks noChangeShapeType="1"/>
              </p:cNvSpPr>
              <p:nvPr/>
            </p:nvSpPr>
            <p:spPr bwMode="auto">
              <a:xfrm>
                <a:off x="672" y="1133"/>
                <a:ext cx="110" cy="0"/>
              </a:xfrm>
              <a:prstGeom prst="line">
                <a:avLst/>
              </a:prstGeom>
              <a:noFill/>
              <a:ln w="0">
                <a:solidFill>
                  <a:schemeClr val="tx1"/>
                </a:solidFill>
                <a:round/>
                <a:headEnd/>
                <a:tailEnd type="none" w="lg" len="lg"/>
              </a:ln>
            </p:spPr>
            <p:txBody>
              <a:bodyPr anchor="ctr">
                <a:spAutoFit/>
              </a:bodyPr>
              <a:lstStyle/>
              <a:p>
                <a:endParaRPr lang="en-US"/>
              </a:p>
            </p:txBody>
          </p:sp>
          <p:sp>
            <p:nvSpPr>
              <p:cNvPr id="20522" name="Line 86"/>
              <p:cNvSpPr>
                <a:spLocks noChangeShapeType="1"/>
              </p:cNvSpPr>
              <p:nvPr/>
            </p:nvSpPr>
            <p:spPr bwMode="auto">
              <a:xfrm>
                <a:off x="672" y="814"/>
                <a:ext cx="110" cy="0"/>
              </a:xfrm>
              <a:prstGeom prst="line">
                <a:avLst/>
              </a:prstGeom>
              <a:noFill/>
              <a:ln w="0">
                <a:solidFill>
                  <a:schemeClr val="tx1"/>
                </a:solidFill>
                <a:round/>
                <a:headEnd/>
                <a:tailEnd type="none" w="lg" len="lg"/>
              </a:ln>
            </p:spPr>
            <p:txBody>
              <a:bodyPr anchor="ctr">
                <a:spAutoFit/>
              </a:bodyPr>
              <a:lstStyle/>
              <a:p>
                <a:endParaRPr lang="en-US"/>
              </a:p>
            </p:txBody>
          </p:sp>
        </p:grpSp>
        <p:sp>
          <p:nvSpPr>
            <p:cNvPr id="20493" name="Text Box 87"/>
            <p:cNvSpPr txBox="1">
              <a:spLocks noChangeArrowheads="1"/>
            </p:cNvSpPr>
            <p:nvPr/>
          </p:nvSpPr>
          <p:spPr bwMode="auto">
            <a:xfrm>
              <a:off x="4743450" y="4357688"/>
              <a:ext cx="454025" cy="382588"/>
            </a:xfrm>
            <a:prstGeom prst="rect">
              <a:avLst/>
            </a:prstGeom>
            <a:solidFill>
              <a:schemeClr val="bg1"/>
            </a:solidFill>
            <a:ln w="15875">
              <a:solidFill>
                <a:schemeClr val="tx1"/>
              </a:solidFill>
              <a:miter lim="800000"/>
              <a:headEnd/>
              <a:tailEnd type="none" w="lg" len="lg"/>
            </a:ln>
          </p:spPr>
          <p:txBody>
            <a:bodyPr wrap="none">
              <a:spAutoFit/>
            </a:bodyPr>
            <a:lstStyle/>
            <a:p>
              <a:r>
                <a:rPr lang="en-US"/>
                <a:t>10</a:t>
              </a:r>
            </a:p>
          </p:txBody>
        </p:sp>
        <p:sp>
          <p:nvSpPr>
            <p:cNvPr id="20494" name="Text Box 88"/>
            <p:cNvSpPr txBox="1">
              <a:spLocks noChangeArrowheads="1"/>
            </p:cNvSpPr>
            <p:nvPr/>
          </p:nvSpPr>
          <p:spPr bwMode="auto">
            <a:xfrm>
              <a:off x="5861050" y="4357688"/>
              <a:ext cx="454025" cy="382588"/>
            </a:xfrm>
            <a:prstGeom prst="rect">
              <a:avLst/>
            </a:prstGeom>
            <a:solidFill>
              <a:schemeClr val="bg1"/>
            </a:solidFill>
            <a:ln w="15875">
              <a:solidFill>
                <a:schemeClr val="tx1"/>
              </a:solidFill>
              <a:miter lim="800000"/>
              <a:headEnd/>
              <a:tailEnd type="none" w="lg" len="lg"/>
            </a:ln>
          </p:spPr>
          <p:txBody>
            <a:bodyPr wrap="none">
              <a:spAutoFit/>
            </a:bodyPr>
            <a:lstStyle/>
            <a:p>
              <a:r>
                <a:rPr lang="en-US"/>
                <a:t>20</a:t>
              </a:r>
            </a:p>
          </p:txBody>
        </p:sp>
        <p:sp>
          <p:nvSpPr>
            <p:cNvPr id="20495" name="Text Box 89"/>
            <p:cNvSpPr txBox="1">
              <a:spLocks noChangeArrowheads="1"/>
            </p:cNvSpPr>
            <p:nvPr/>
          </p:nvSpPr>
          <p:spPr bwMode="auto">
            <a:xfrm>
              <a:off x="6978650" y="4357688"/>
              <a:ext cx="454025" cy="382588"/>
            </a:xfrm>
            <a:prstGeom prst="rect">
              <a:avLst/>
            </a:prstGeom>
            <a:solidFill>
              <a:schemeClr val="bg1"/>
            </a:solidFill>
            <a:ln w="15875">
              <a:solidFill>
                <a:schemeClr val="tx1"/>
              </a:solidFill>
              <a:miter lim="800000"/>
              <a:headEnd/>
              <a:tailEnd type="none" w="lg" len="lg"/>
            </a:ln>
          </p:spPr>
          <p:txBody>
            <a:bodyPr wrap="none">
              <a:spAutoFit/>
            </a:bodyPr>
            <a:lstStyle/>
            <a:p>
              <a:r>
                <a:rPr lang="en-US"/>
                <a:t>30</a:t>
              </a:r>
            </a:p>
          </p:txBody>
        </p:sp>
        <p:sp>
          <p:nvSpPr>
            <p:cNvPr id="20496" name="Text Box 90"/>
            <p:cNvSpPr txBox="1">
              <a:spLocks noChangeArrowheads="1"/>
            </p:cNvSpPr>
            <p:nvPr/>
          </p:nvSpPr>
          <p:spPr bwMode="auto">
            <a:xfrm>
              <a:off x="8096250" y="4357688"/>
              <a:ext cx="454025" cy="382588"/>
            </a:xfrm>
            <a:prstGeom prst="rect">
              <a:avLst/>
            </a:prstGeom>
            <a:solidFill>
              <a:schemeClr val="bg1"/>
            </a:solidFill>
            <a:ln w="15875">
              <a:solidFill>
                <a:schemeClr val="tx1"/>
              </a:solidFill>
              <a:miter lim="800000"/>
              <a:headEnd/>
              <a:tailEnd type="none" w="lg" len="lg"/>
            </a:ln>
          </p:spPr>
          <p:txBody>
            <a:bodyPr wrap="none">
              <a:spAutoFit/>
            </a:bodyPr>
            <a:lstStyle/>
            <a:p>
              <a:r>
                <a:rPr lang="en-US"/>
                <a:t>40</a:t>
              </a:r>
            </a:p>
          </p:txBody>
        </p:sp>
        <p:sp>
          <p:nvSpPr>
            <p:cNvPr id="20497" name="Line 91"/>
            <p:cNvSpPr>
              <a:spLocks noChangeShapeType="1"/>
            </p:cNvSpPr>
            <p:nvPr/>
          </p:nvSpPr>
          <p:spPr bwMode="auto">
            <a:xfrm rot="-5400000">
              <a:off x="7116762" y="4210050"/>
              <a:ext cx="161925" cy="0"/>
            </a:xfrm>
            <a:prstGeom prst="line">
              <a:avLst/>
            </a:prstGeom>
            <a:noFill/>
            <a:ln w="15875">
              <a:solidFill>
                <a:srgbClr val="000000"/>
              </a:solidFill>
              <a:round/>
              <a:headEnd/>
              <a:tailEnd type="none" w="lg" len="lg"/>
            </a:ln>
          </p:spPr>
          <p:txBody>
            <a:bodyPr anchor="ctr">
              <a:spAutoFit/>
            </a:bodyPr>
            <a:lstStyle/>
            <a:p>
              <a:endParaRPr lang="en-US"/>
            </a:p>
          </p:txBody>
        </p:sp>
        <p:sp>
          <p:nvSpPr>
            <p:cNvPr id="20498" name="Line 92"/>
            <p:cNvSpPr>
              <a:spLocks noChangeShapeType="1"/>
            </p:cNvSpPr>
            <p:nvPr/>
          </p:nvSpPr>
          <p:spPr bwMode="auto">
            <a:xfrm rot="-5400000">
              <a:off x="5999162" y="4210050"/>
              <a:ext cx="161925" cy="0"/>
            </a:xfrm>
            <a:prstGeom prst="line">
              <a:avLst/>
            </a:prstGeom>
            <a:noFill/>
            <a:ln w="15875">
              <a:solidFill>
                <a:srgbClr val="000000"/>
              </a:solidFill>
              <a:round/>
              <a:headEnd/>
              <a:tailEnd type="none" w="lg" len="lg"/>
            </a:ln>
          </p:spPr>
          <p:txBody>
            <a:bodyPr anchor="ctr">
              <a:spAutoFit/>
            </a:bodyPr>
            <a:lstStyle/>
            <a:p>
              <a:endParaRPr lang="en-US"/>
            </a:p>
          </p:txBody>
        </p:sp>
        <p:sp>
          <p:nvSpPr>
            <p:cNvPr id="20499" name="Line 93"/>
            <p:cNvSpPr>
              <a:spLocks noChangeShapeType="1"/>
            </p:cNvSpPr>
            <p:nvPr/>
          </p:nvSpPr>
          <p:spPr bwMode="auto">
            <a:xfrm rot="-5400000">
              <a:off x="8234362" y="4210050"/>
              <a:ext cx="161925" cy="0"/>
            </a:xfrm>
            <a:prstGeom prst="line">
              <a:avLst/>
            </a:prstGeom>
            <a:noFill/>
            <a:ln w="15875">
              <a:solidFill>
                <a:srgbClr val="000000"/>
              </a:solidFill>
              <a:round/>
              <a:headEnd/>
              <a:tailEnd type="none" w="lg" len="lg"/>
            </a:ln>
          </p:spPr>
          <p:txBody>
            <a:bodyPr anchor="ctr">
              <a:spAutoFit/>
            </a:bodyPr>
            <a:lstStyle/>
            <a:p>
              <a:endParaRPr lang="en-US"/>
            </a:p>
          </p:txBody>
        </p:sp>
        <p:sp>
          <p:nvSpPr>
            <p:cNvPr id="20500" name="Line 94"/>
            <p:cNvSpPr>
              <a:spLocks noChangeShapeType="1"/>
            </p:cNvSpPr>
            <p:nvPr/>
          </p:nvSpPr>
          <p:spPr bwMode="auto">
            <a:xfrm rot="-5400000">
              <a:off x="4881562" y="4210050"/>
              <a:ext cx="161925" cy="0"/>
            </a:xfrm>
            <a:prstGeom prst="line">
              <a:avLst/>
            </a:prstGeom>
            <a:noFill/>
            <a:ln w="15875">
              <a:solidFill>
                <a:srgbClr val="000000"/>
              </a:solidFill>
              <a:round/>
              <a:headEnd/>
              <a:tailEnd type="none" w="lg" len="lg"/>
            </a:ln>
          </p:spPr>
          <p:txBody>
            <a:bodyPr anchor="ctr">
              <a:spAutoFit/>
            </a:bodyPr>
            <a:lstStyle/>
            <a:p>
              <a:endParaRPr lang="en-US"/>
            </a:p>
          </p:txBody>
        </p:sp>
        <p:sp>
          <p:nvSpPr>
            <p:cNvPr id="20501" name="Text Box 95"/>
            <p:cNvSpPr txBox="1">
              <a:spLocks noChangeArrowheads="1"/>
            </p:cNvSpPr>
            <p:nvPr/>
          </p:nvSpPr>
          <p:spPr bwMode="auto">
            <a:xfrm rot="-5400000">
              <a:off x="1274762" y="2382838"/>
              <a:ext cx="3303588" cy="366713"/>
            </a:xfrm>
            <a:prstGeom prst="rect">
              <a:avLst/>
            </a:prstGeom>
            <a:solidFill>
              <a:schemeClr val="bg1"/>
            </a:solidFill>
            <a:ln w="15875">
              <a:solidFill>
                <a:schemeClr val="tx1"/>
              </a:solidFill>
              <a:miter lim="800000"/>
              <a:headEnd/>
              <a:tailEnd type="none" w="lg" len="lg"/>
            </a:ln>
          </p:spPr>
          <p:txBody>
            <a:bodyPr wrap="none">
              <a:spAutoFit/>
            </a:bodyPr>
            <a:lstStyle/>
            <a:p>
              <a:r>
                <a:rPr lang="en-US" sz="1700"/>
                <a:t>Venous pressure in foot, mm Hg</a:t>
              </a:r>
            </a:p>
          </p:txBody>
        </p:sp>
        <p:sp>
          <p:nvSpPr>
            <p:cNvPr id="20502" name="Text Box 96"/>
            <p:cNvSpPr txBox="1">
              <a:spLocks noChangeArrowheads="1"/>
            </p:cNvSpPr>
            <p:nvPr/>
          </p:nvSpPr>
          <p:spPr bwMode="auto">
            <a:xfrm>
              <a:off x="6096000" y="4876800"/>
              <a:ext cx="1042988" cy="366713"/>
            </a:xfrm>
            <a:prstGeom prst="rect">
              <a:avLst/>
            </a:prstGeom>
            <a:solidFill>
              <a:schemeClr val="bg1"/>
            </a:solidFill>
            <a:ln w="15875">
              <a:solidFill>
                <a:schemeClr val="tx1"/>
              </a:solidFill>
              <a:miter lim="800000"/>
              <a:headEnd/>
              <a:tailEnd type="none" w="lg" len="lg"/>
            </a:ln>
          </p:spPr>
          <p:txBody>
            <a:bodyPr wrap="none">
              <a:spAutoFit/>
            </a:bodyPr>
            <a:lstStyle/>
            <a:p>
              <a:r>
                <a:rPr lang="en-US" sz="1700"/>
                <a:t>Seconds</a:t>
              </a:r>
            </a:p>
          </p:txBody>
        </p:sp>
        <p:sp>
          <p:nvSpPr>
            <p:cNvPr id="20503" name="Text Box 97"/>
            <p:cNvSpPr txBox="1">
              <a:spLocks noChangeArrowheads="1"/>
            </p:cNvSpPr>
            <p:nvPr/>
          </p:nvSpPr>
          <p:spPr bwMode="auto">
            <a:xfrm rot="-5400000">
              <a:off x="3784600" y="3240088"/>
              <a:ext cx="1055688" cy="366713"/>
            </a:xfrm>
            <a:prstGeom prst="rect">
              <a:avLst/>
            </a:prstGeom>
            <a:solidFill>
              <a:schemeClr val="bg1"/>
            </a:solidFill>
            <a:ln w="15875">
              <a:solidFill>
                <a:schemeClr val="tx1"/>
              </a:solidFill>
              <a:miter lim="800000"/>
              <a:headEnd/>
              <a:tailEnd type="none" w="lg" len="lg"/>
            </a:ln>
          </p:spPr>
          <p:txBody>
            <a:bodyPr wrap="none">
              <a:spAutoFit/>
            </a:bodyPr>
            <a:lstStyle/>
            <a:p>
              <a:r>
                <a:rPr lang="en-US" sz="1700"/>
                <a:t>Standing</a:t>
              </a:r>
            </a:p>
          </p:txBody>
        </p:sp>
        <p:sp>
          <p:nvSpPr>
            <p:cNvPr id="20504" name="Text Box 98"/>
            <p:cNvSpPr txBox="1">
              <a:spLocks noChangeArrowheads="1"/>
            </p:cNvSpPr>
            <p:nvPr/>
          </p:nvSpPr>
          <p:spPr bwMode="auto">
            <a:xfrm>
              <a:off x="4953000" y="3657600"/>
              <a:ext cx="968375" cy="366713"/>
            </a:xfrm>
            <a:prstGeom prst="rect">
              <a:avLst/>
            </a:prstGeom>
            <a:solidFill>
              <a:schemeClr val="bg1"/>
            </a:solidFill>
            <a:ln w="15875">
              <a:solidFill>
                <a:schemeClr val="tx1"/>
              </a:solidFill>
              <a:miter lim="800000"/>
              <a:headEnd/>
              <a:tailEnd type="none" w="lg" len="lg"/>
            </a:ln>
          </p:spPr>
          <p:txBody>
            <a:bodyPr wrap="none">
              <a:spAutoFit/>
            </a:bodyPr>
            <a:lstStyle/>
            <a:p>
              <a:r>
                <a:rPr lang="en-US" sz="1700"/>
                <a:t>Walking</a:t>
              </a:r>
            </a:p>
          </p:txBody>
        </p:sp>
        <p:sp>
          <p:nvSpPr>
            <p:cNvPr id="20505" name="Text Box 99"/>
            <p:cNvSpPr txBox="1">
              <a:spLocks noChangeArrowheads="1"/>
            </p:cNvSpPr>
            <p:nvPr/>
          </p:nvSpPr>
          <p:spPr bwMode="auto">
            <a:xfrm>
              <a:off x="7696200" y="2286000"/>
              <a:ext cx="895350" cy="366713"/>
            </a:xfrm>
            <a:prstGeom prst="rect">
              <a:avLst/>
            </a:prstGeom>
            <a:solidFill>
              <a:schemeClr val="bg1"/>
            </a:solidFill>
            <a:ln w="15875" algn="ctr">
              <a:solidFill>
                <a:schemeClr val="tx1"/>
              </a:solidFill>
              <a:miter lim="800000"/>
              <a:headEnd/>
              <a:tailEnd type="none" w="lg" len="lg"/>
            </a:ln>
          </p:spPr>
          <p:txBody>
            <a:bodyPr wrap="none">
              <a:spAutoFit/>
            </a:bodyPr>
            <a:lstStyle/>
            <a:p>
              <a:r>
                <a:rPr lang="en-US" sz="1700"/>
                <a:t>Normal</a:t>
              </a:r>
            </a:p>
          </p:txBody>
        </p:sp>
        <p:sp>
          <p:nvSpPr>
            <p:cNvPr id="20506" name="Text Box 100"/>
            <p:cNvSpPr txBox="1">
              <a:spLocks noChangeArrowheads="1"/>
            </p:cNvSpPr>
            <p:nvPr/>
          </p:nvSpPr>
          <p:spPr bwMode="auto">
            <a:xfrm>
              <a:off x="6400800" y="762000"/>
              <a:ext cx="2159000" cy="366713"/>
            </a:xfrm>
            <a:prstGeom prst="rect">
              <a:avLst/>
            </a:prstGeom>
            <a:solidFill>
              <a:schemeClr val="bg1"/>
            </a:solidFill>
            <a:ln w="15875">
              <a:solidFill>
                <a:schemeClr val="tx1"/>
              </a:solidFill>
              <a:miter lim="800000"/>
              <a:headEnd/>
              <a:tailEnd type="none" w="lg" len="lg"/>
            </a:ln>
          </p:spPr>
          <p:txBody>
            <a:bodyPr wrap="none">
              <a:spAutoFit/>
            </a:bodyPr>
            <a:lstStyle/>
            <a:p>
              <a:r>
                <a:rPr lang="en-US" sz="1700"/>
                <a:t>Post thrombotic limb</a:t>
              </a:r>
            </a:p>
          </p:txBody>
        </p:sp>
        <p:sp>
          <p:nvSpPr>
            <p:cNvPr id="20507" name="Text Box 101"/>
            <p:cNvSpPr txBox="1">
              <a:spLocks noChangeArrowheads="1"/>
            </p:cNvSpPr>
            <p:nvPr/>
          </p:nvSpPr>
          <p:spPr bwMode="auto">
            <a:xfrm rot="-5400000">
              <a:off x="5994400" y="3240088"/>
              <a:ext cx="1055688" cy="366713"/>
            </a:xfrm>
            <a:prstGeom prst="rect">
              <a:avLst/>
            </a:prstGeom>
            <a:solidFill>
              <a:schemeClr val="bg1"/>
            </a:solidFill>
            <a:ln w="15875">
              <a:solidFill>
                <a:schemeClr val="tx1"/>
              </a:solidFill>
              <a:miter lim="800000"/>
              <a:headEnd/>
              <a:tailEnd type="none" w="lg" len="lg"/>
            </a:ln>
          </p:spPr>
          <p:txBody>
            <a:bodyPr wrap="none">
              <a:spAutoFit/>
            </a:bodyPr>
            <a:lstStyle/>
            <a:p>
              <a:r>
                <a:rPr lang="en-US" sz="1700"/>
                <a:t>Standing</a:t>
              </a:r>
            </a:p>
          </p:txBody>
        </p:sp>
        <p:sp>
          <p:nvSpPr>
            <p:cNvPr id="20508" name="Line 102"/>
            <p:cNvSpPr>
              <a:spLocks noChangeShapeType="1"/>
            </p:cNvSpPr>
            <p:nvPr/>
          </p:nvSpPr>
          <p:spPr bwMode="auto">
            <a:xfrm>
              <a:off x="4724400" y="1219200"/>
              <a:ext cx="0" cy="2819400"/>
            </a:xfrm>
            <a:prstGeom prst="line">
              <a:avLst/>
            </a:prstGeom>
            <a:noFill/>
            <a:ln w="15875">
              <a:solidFill>
                <a:schemeClr val="tx1"/>
              </a:solidFill>
              <a:prstDash val="dash"/>
              <a:round/>
              <a:headEnd/>
              <a:tailEnd type="none" w="lg" len="lg"/>
            </a:ln>
          </p:spPr>
          <p:txBody>
            <a:bodyPr anchor="ctr">
              <a:spAutoFit/>
            </a:bodyPr>
            <a:lstStyle/>
            <a:p>
              <a:endParaRPr lang="en-US"/>
            </a:p>
          </p:txBody>
        </p:sp>
        <p:cxnSp>
          <p:nvCxnSpPr>
            <p:cNvPr id="20509" name="AutoShape 103"/>
            <p:cNvCxnSpPr>
              <a:cxnSpLocks noChangeShapeType="1"/>
              <a:stCxn id="20506" idx="2"/>
              <a:endCxn id="20511" idx="19"/>
            </p:cNvCxnSpPr>
            <p:nvPr/>
          </p:nvCxnSpPr>
          <p:spPr bwMode="auto">
            <a:xfrm flipH="1">
              <a:off x="7115175" y="1136650"/>
              <a:ext cx="317500" cy="433388"/>
            </a:xfrm>
            <a:prstGeom prst="straightConnector1">
              <a:avLst/>
            </a:prstGeom>
            <a:noFill/>
            <a:ln w="15875">
              <a:solidFill>
                <a:schemeClr val="tx1"/>
              </a:solidFill>
              <a:round/>
              <a:headEnd/>
              <a:tailEnd type="stealth" w="lg" len="lg"/>
            </a:ln>
          </p:spPr>
        </p:cxnSp>
        <p:cxnSp>
          <p:nvCxnSpPr>
            <p:cNvPr id="20510" name="AutoShape 104"/>
            <p:cNvCxnSpPr>
              <a:cxnSpLocks noChangeShapeType="1"/>
              <a:stCxn id="20505" idx="0"/>
              <a:endCxn id="20491" idx="36"/>
            </p:cNvCxnSpPr>
            <p:nvPr/>
          </p:nvCxnSpPr>
          <p:spPr bwMode="auto">
            <a:xfrm flipV="1">
              <a:off x="8143875" y="1679575"/>
              <a:ext cx="117475" cy="598488"/>
            </a:xfrm>
            <a:prstGeom prst="straightConnector1">
              <a:avLst/>
            </a:prstGeom>
            <a:noFill/>
            <a:ln w="15875">
              <a:solidFill>
                <a:schemeClr val="tx1"/>
              </a:solidFill>
              <a:round/>
              <a:headEnd/>
              <a:tailEnd type="stealth" w="lg" len="lg"/>
            </a:ln>
          </p:spPr>
        </p:cxnSp>
        <p:sp>
          <p:nvSpPr>
            <p:cNvPr id="20511" name="Freeform 73"/>
            <p:cNvSpPr>
              <a:spLocks/>
            </p:cNvSpPr>
            <p:nvPr/>
          </p:nvSpPr>
          <p:spPr bwMode="auto">
            <a:xfrm>
              <a:off x="4048125" y="1535113"/>
              <a:ext cx="4953000" cy="858838"/>
            </a:xfrm>
            <a:custGeom>
              <a:avLst/>
              <a:gdLst>
                <a:gd name="T0" fmla="*/ 0 w 3120"/>
                <a:gd name="T1" fmla="*/ 111125 h 541"/>
                <a:gd name="T2" fmla="*/ 685800 w 3120"/>
                <a:gd name="T3" fmla="*/ 111125 h 541"/>
                <a:gd name="T4" fmla="*/ 749300 w 3120"/>
                <a:gd name="T5" fmla="*/ 415925 h 541"/>
                <a:gd name="T6" fmla="*/ 844550 w 3120"/>
                <a:gd name="T7" fmla="*/ 555625 h 541"/>
                <a:gd name="T8" fmla="*/ 927100 w 3120"/>
                <a:gd name="T9" fmla="*/ 473075 h 541"/>
                <a:gd name="T10" fmla="*/ 990600 w 3120"/>
                <a:gd name="T11" fmla="*/ 536575 h 541"/>
                <a:gd name="T12" fmla="*/ 1035050 w 3120"/>
                <a:gd name="T13" fmla="*/ 638175 h 541"/>
                <a:gd name="T14" fmla="*/ 1060450 w 3120"/>
                <a:gd name="T15" fmla="*/ 517525 h 541"/>
                <a:gd name="T16" fmla="*/ 1149350 w 3120"/>
                <a:gd name="T17" fmla="*/ 650875 h 541"/>
                <a:gd name="T18" fmla="*/ 1263650 w 3120"/>
                <a:gd name="T19" fmla="*/ 669925 h 541"/>
                <a:gd name="T20" fmla="*/ 1333500 w 3120"/>
                <a:gd name="T21" fmla="*/ 606425 h 541"/>
                <a:gd name="T22" fmla="*/ 1409700 w 3120"/>
                <a:gd name="T23" fmla="*/ 796925 h 541"/>
                <a:gd name="T24" fmla="*/ 1460500 w 3120"/>
                <a:gd name="T25" fmla="*/ 714375 h 541"/>
                <a:gd name="T26" fmla="*/ 1524000 w 3120"/>
                <a:gd name="T27" fmla="*/ 815975 h 541"/>
                <a:gd name="T28" fmla="*/ 1574800 w 3120"/>
                <a:gd name="T29" fmla="*/ 644525 h 541"/>
                <a:gd name="T30" fmla="*/ 1651000 w 3120"/>
                <a:gd name="T31" fmla="*/ 835025 h 541"/>
                <a:gd name="T32" fmla="*/ 1701800 w 3120"/>
                <a:gd name="T33" fmla="*/ 682625 h 541"/>
                <a:gd name="T34" fmla="*/ 1828800 w 3120"/>
                <a:gd name="T35" fmla="*/ 796925 h 541"/>
                <a:gd name="T36" fmla="*/ 2419350 w 3120"/>
                <a:gd name="T37" fmla="*/ 307975 h 541"/>
                <a:gd name="T38" fmla="*/ 3048000 w 3120"/>
                <a:gd name="T39" fmla="*/ 34925 h 541"/>
                <a:gd name="T40" fmla="*/ 3625850 w 3120"/>
                <a:gd name="T41" fmla="*/ 98425 h 541"/>
                <a:gd name="T42" fmla="*/ 4953000 w 3120"/>
                <a:gd name="T43" fmla="*/ 34925 h 54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120"/>
                <a:gd name="T67" fmla="*/ 0 h 541"/>
                <a:gd name="T68" fmla="*/ 3120 w 3120"/>
                <a:gd name="T69" fmla="*/ 541 h 54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120" h="541">
                  <a:moveTo>
                    <a:pt x="0" y="70"/>
                  </a:moveTo>
                  <a:lnTo>
                    <a:pt x="432" y="70"/>
                  </a:lnTo>
                  <a:lnTo>
                    <a:pt x="472" y="262"/>
                  </a:lnTo>
                  <a:cubicBezTo>
                    <a:pt x="489" y="309"/>
                    <a:pt x="513" y="344"/>
                    <a:pt x="532" y="350"/>
                  </a:cubicBezTo>
                  <a:cubicBezTo>
                    <a:pt x="551" y="356"/>
                    <a:pt x="569" y="300"/>
                    <a:pt x="584" y="298"/>
                  </a:cubicBezTo>
                  <a:cubicBezTo>
                    <a:pt x="599" y="296"/>
                    <a:pt x="613" y="321"/>
                    <a:pt x="624" y="338"/>
                  </a:cubicBezTo>
                  <a:cubicBezTo>
                    <a:pt x="635" y="355"/>
                    <a:pt x="645" y="404"/>
                    <a:pt x="652" y="402"/>
                  </a:cubicBezTo>
                  <a:cubicBezTo>
                    <a:pt x="659" y="400"/>
                    <a:pt x="656" y="325"/>
                    <a:pt x="668" y="326"/>
                  </a:cubicBezTo>
                  <a:cubicBezTo>
                    <a:pt x="680" y="327"/>
                    <a:pt x="703" y="394"/>
                    <a:pt x="724" y="410"/>
                  </a:cubicBezTo>
                  <a:cubicBezTo>
                    <a:pt x="745" y="426"/>
                    <a:pt x="777" y="427"/>
                    <a:pt x="796" y="422"/>
                  </a:cubicBezTo>
                  <a:lnTo>
                    <a:pt x="840" y="382"/>
                  </a:lnTo>
                  <a:cubicBezTo>
                    <a:pt x="855" y="395"/>
                    <a:pt x="875" y="491"/>
                    <a:pt x="888" y="502"/>
                  </a:cubicBezTo>
                  <a:cubicBezTo>
                    <a:pt x="901" y="513"/>
                    <a:pt x="908" y="448"/>
                    <a:pt x="920" y="450"/>
                  </a:cubicBezTo>
                  <a:cubicBezTo>
                    <a:pt x="932" y="452"/>
                    <a:pt x="948" y="521"/>
                    <a:pt x="960" y="514"/>
                  </a:cubicBezTo>
                  <a:cubicBezTo>
                    <a:pt x="972" y="507"/>
                    <a:pt x="979" y="404"/>
                    <a:pt x="992" y="406"/>
                  </a:cubicBezTo>
                  <a:cubicBezTo>
                    <a:pt x="1005" y="408"/>
                    <a:pt x="1027" y="522"/>
                    <a:pt x="1040" y="526"/>
                  </a:cubicBezTo>
                  <a:cubicBezTo>
                    <a:pt x="1053" y="530"/>
                    <a:pt x="1053" y="434"/>
                    <a:pt x="1072" y="430"/>
                  </a:cubicBezTo>
                  <a:cubicBezTo>
                    <a:pt x="1091" y="426"/>
                    <a:pt x="1077" y="541"/>
                    <a:pt x="1152" y="502"/>
                  </a:cubicBezTo>
                  <a:cubicBezTo>
                    <a:pt x="1227" y="463"/>
                    <a:pt x="1396" y="274"/>
                    <a:pt x="1524" y="194"/>
                  </a:cubicBezTo>
                  <a:cubicBezTo>
                    <a:pt x="1652" y="114"/>
                    <a:pt x="1793" y="44"/>
                    <a:pt x="1920" y="22"/>
                  </a:cubicBezTo>
                  <a:cubicBezTo>
                    <a:pt x="2047" y="0"/>
                    <a:pt x="2084" y="62"/>
                    <a:pt x="2284" y="62"/>
                  </a:cubicBezTo>
                  <a:cubicBezTo>
                    <a:pt x="2484" y="62"/>
                    <a:pt x="2946" y="30"/>
                    <a:pt x="3120" y="22"/>
                  </a:cubicBezTo>
                </a:path>
              </a:pathLst>
            </a:custGeom>
            <a:solidFill>
              <a:schemeClr val="bg1"/>
            </a:solidFill>
            <a:ln w="38100" cap="flat" cmpd="sng">
              <a:solidFill>
                <a:srgbClr val="FF0000"/>
              </a:solidFill>
              <a:prstDash val="solid"/>
              <a:round/>
              <a:headEnd type="none" w="med" len="med"/>
              <a:tailEnd type="none" w="lg" len="lg"/>
            </a:ln>
          </p:spPr>
          <p:txBody>
            <a:bodyPr anchor="ctr">
              <a:spAutoFit/>
            </a:bodyPr>
            <a:lstStyle/>
            <a:p>
              <a:endParaRPr lang="en-US"/>
            </a:p>
          </p:txBody>
        </p:sp>
        <p:sp>
          <p:nvSpPr>
            <p:cNvPr id="20512" name="Line 72"/>
            <p:cNvSpPr>
              <a:spLocks noChangeShapeType="1"/>
            </p:cNvSpPr>
            <p:nvPr/>
          </p:nvSpPr>
          <p:spPr bwMode="auto">
            <a:xfrm>
              <a:off x="5989638" y="1285875"/>
              <a:ext cx="0" cy="2819400"/>
            </a:xfrm>
            <a:prstGeom prst="line">
              <a:avLst/>
            </a:prstGeom>
            <a:noFill/>
            <a:ln w="15875">
              <a:solidFill>
                <a:schemeClr val="tx1"/>
              </a:solidFill>
              <a:prstDash val="dash"/>
              <a:round/>
              <a:headEnd/>
              <a:tailEnd type="none" w="lg" len="lg"/>
            </a:ln>
          </p:spPr>
          <p:txBody>
            <a:bodyPr anchor="ctr">
              <a:spAutoFit/>
            </a:bodyPr>
            <a:lstStyle/>
            <a:p>
              <a:endParaRPr lang="en-US"/>
            </a:p>
          </p:txBody>
        </p:sp>
      </p:gr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905000" y="106363"/>
            <a:ext cx="5486400" cy="474662"/>
          </a:xfrm>
        </p:spPr>
        <p:txBody>
          <a:bodyPr/>
          <a:lstStyle/>
          <a:p>
            <a:pPr algn="l" eaLnBrk="1" hangingPunct="1"/>
            <a:r>
              <a:rPr lang="en-US" smtClean="0"/>
              <a:t>Effect of venous disease on venous pressure in foot</a:t>
            </a:r>
          </a:p>
        </p:txBody>
      </p:sp>
      <p:grpSp>
        <p:nvGrpSpPr>
          <p:cNvPr id="21507" name="Group 198"/>
          <p:cNvGrpSpPr>
            <a:grpSpLocks/>
          </p:cNvGrpSpPr>
          <p:nvPr/>
        </p:nvGrpSpPr>
        <p:grpSpPr bwMode="auto">
          <a:xfrm>
            <a:off x="1447800" y="609600"/>
            <a:ext cx="6157913" cy="4470400"/>
            <a:chOff x="912" y="384"/>
            <a:chExt cx="3879" cy="2816"/>
          </a:xfrm>
        </p:grpSpPr>
        <p:sp>
          <p:nvSpPr>
            <p:cNvPr id="21509" name="Text Box 163"/>
            <p:cNvSpPr txBox="1">
              <a:spLocks noChangeArrowheads="1"/>
            </p:cNvSpPr>
            <p:nvPr/>
          </p:nvSpPr>
          <p:spPr bwMode="auto">
            <a:xfrm>
              <a:off x="2736" y="2985"/>
              <a:ext cx="788" cy="215"/>
            </a:xfrm>
            <a:prstGeom prst="rect">
              <a:avLst/>
            </a:prstGeom>
            <a:solidFill>
              <a:schemeClr val="bg1"/>
            </a:solidFill>
            <a:ln w="15875" algn="ctr">
              <a:solidFill>
                <a:srgbClr val="000000"/>
              </a:solidFill>
              <a:miter lim="800000"/>
              <a:headEnd/>
              <a:tailEnd type="none" w="lg" len="lg"/>
            </a:ln>
          </p:spPr>
          <p:txBody>
            <a:bodyPr lIns="45720" rIns="45720" anchor="ctr">
              <a:spAutoFit/>
            </a:bodyPr>
            <a:lstStyle/>
            <a:p>
              <a:pPr algn="ctr">
                <a:lnSpc>
                  <a:spcPct val="90000"/>
                </a:lnSpc>
              </a:pPr>
              <a:r>
                <a:rPr lang="en-US" sz="1700"/>
                <a:t>Seconds</a:t>
              </a:r>
            </a:p>
          </p:txBody>
        </p:sp>
        <p:sp>
          <p:nvSpPr>
            <p:cNvPr id="21510" name="Text Box 148"/>
            <p:cNvSpPr txBox="1">
              <a:spLocks noChangeArrowheads="1"/>
            </p:cNvSpPr>
            <p:nvPr/>
          </p:nvSpPr>
          <p:spPr bwMode="auto">
            <a:xfrm rot="-5400000">
              <a:off x="188" y="1284"/>
              <a:ext cx="1680" cy="231"/>
            </a:xfrm>
            <a:prstGeom prst="rect">
              <a:avLst/>
            </a:prstGeom>
            <a:solidFill>
              <a:schemeClr val="bg1"/>
            </a:solidFill>
            <a:ln w="15875" algn="ctr">
              <a:solidFill>
                <a:schemeClr val="tx1"/>
              </a:solidFill>
              <a:miter lim="800000"/>
              <a:headEnd/>
              <a:tailEnd type="none" w="lg" len="lg"/>
            </a:ln>
          </p:spPr>
          <p:txBody>
            <a:bodyPr lIns="45720" rIns="45720" anchor="ctr">
              <a:spAutoFit/>
            </a:bodyPr>
            <a:lstStyle/>
            <a:p>
              <a:pPr algn="ctr"/>
              <a:r>
                <a:rPr lang="en-US" sz="1700"/>
                <a:t>Venous pressure, mm Hg</a:t>
              </a:r>
            </a:p>
          </p:txBody>
        </p:sp>
        <p:grpSp>
          <p:nvGrpSpPr>
            <p:cNvPr id="21511" name="Group 127"/>
            <p:cNvGrpSpPr>
              <a:grpSpLocks/>
            </p:cNvGrpSpPr>
            <p:nvPr/>
          </p:nvGrpSpPr>
          <p:grpSpPr bwMode="auto">
            <a:xfrm>
              <a:off x="1716" y="464"/>
              <a:ext cx="2880" cy="2160"/>
              <a:chOff x="1248" y="1056"/>
              <a:chExt cx="2880" cy="2640"/>
            </a:xfrm>
          </p:grpSpPr>
          <p:sp>
            <p:nvSpPr>
              <p:cNvPr id="21563" name="Rectangle 124"/>
              <p:cNvSpPr>
                <a:spLocks noChangeArrowheads="1"/>
              </p:cNvSpPr>
              <p:nvPr/>
            </p:nvSpPr>
            <p:spPr bwMode="auto">
              <a:xfrm>
                <a:off x="1248" y="1056"/>
                <a:ext cx="960" cy="264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1564" name="Rectangle 125"/>
              <p:cNvSpPr>
                <a:spLocks noChangeArrowheads="1"/>
              </p:cNvSpPr>
              <p:nvPr/>
            </p:nvSpPr>
            <p:spPr bwMode="auto">
              <a:xfrm>
                <a:off x="2208" y="1056"/>
                <a:ext cx="960" cy="264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1565" name="Rectangle 126"/>
              <p:cNvSpPr>
                <a:spLocks noChangeArrowheads="1"/>
              </p:cNvSpPr>
              <p:nvPr/>
            </p:nvSpPr>
            <p:spPr bwMode="auto">
              <a:xfrm>
                <a:off x="3168" y="1056"/>
                <a:ext cx="960" cy="264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grpSp>
        <p:grpSp>
          <p:nvGrpSpPr>
            <p:cNvPr id="21512" name="Group 189"/>
            <p:cNvGrpSpPr>
              <a:grpSpLocks/>
            </p:cNvGrpSpPr>
            <p:nvPr/>
          </p:nvGrpSpPr>
          <p:grpSpPr bwMode="auto">
            <a:xfrm>
              <a:off x="1208" y="384"/>
              <a:ext cx="513" cy="2009"/>
              <a:chOff x="1112" y="688"/>
              <a:chExt cx="513" cy="2009"/>
            </a:xfrm>
          </p:grpSpPr>
          <p:sp>
            <p:nvSpPr>
              <p:cNvPr id="21549" name="Text Box 129"/>
              <p:cNvSpPr txBox="1">
                <a:spLocks noChangeArrowheads="1"/>
              </p:cNvSpPr>
              <p:nvPr/>
            </p:nvSpPr>
            <p:spPr bwMode="auto">
              <a:xfrm>
                <a:off x="1215" y="1584"/>
                <a:ext cx="328"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80</a:t>
                </a:r>
              </a:p>
            </p:txBody>
          </p:sp>
          <p:sp>
            <p:nvSpPr>
              <p:cNvPr id="21550" name="Text Box 130"/>
              <p:cNvSpPr txBox="1">
                <a:spLocks noChangeArrowheads="1"/>
              </p:cNvSpPr>
              <p:nvPr/>
            </p:nvSpPr>
            <p:spPr bwMode="auto">
              <a:xfrm>
                <a:off x="1112" y="1288"/>
                <a:ext cx="431"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100</a:t>
                </a:r>
              </a:p>
            </p:txBody>
          </p:sp>
          <p:sp>
            <p:nvSpPr>
              <p:cNvPr id="21551" name="Text Box 131"/>
              <p:cNvSpPr txBox="1">
                <a:spLocks noChangeArrowheads="1"/>
              </p:cNvSpPr>
              <p:nvPr/>
            </p:nvSpPr>
            <p:spPr bwMode="auto">
              <a:xfrm>
                <a:off x="1112" y="989"/>
                <a:ext cx="431"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120</a:t>
                </a:r>
              </a:p>
            </p:txBody>
          </p:sp>
          <p:sp>
            <p:nvSpPr>
              <p:cNvPr id="21552" name="Text Box 132"/>
              <p:cNvSpPr txBox="1">
                <a:spLocks noChangeArrowheads="1"/>
              </p:cNvSpPr>
              <p:nvPr/>
            </p:nvSpPr>
            <p:spPr bwMode="auto">
              <a:xfrm>
                <a:off x="1215" y="1881"/>
                <a:ext cx="328"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60</a:t>
                </a:r>
              </a:p>
            </p:txBody>
          </p:sp>
          <p:sp>
            <p:nvSpPr>
              <p:cNvPr id="21553" name="Text Box 133"/>
              <p:cNvSpPr txBox="1">
                <a:spLocks noChangeArrowheads="1"/>
              </p:cNvSpPr>
              <p:nvPr/>
            </p:nvSpPr>
            <p:spPr bwMode="auto">
              <a:xfrm>
                <a:off x="1215" y="2179"/>
                <a:ext cx="328"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40</a:t>
                </a:r>
              </a:p>
            </p:txBody>
          </p:sp>
          <p:sp>
            <p:nvSpPr>
              <p:cNvPr id="21554" name="Text Box 134"/>
              <p:cNvSpPr txBox="1">
                <a:spLocks noChangeArrowheads="1"/>
              </p:cNvSpPr>
              <p:nvPr/>
            </p:nvSpPr>
            <p:spPr bwMode="auto">
              <a:xfrm>
                <a:off x="1215" y="2476"/>
                <a:ext cx="328"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20</a:t>
                </a:r>
              </a:p>
            </p:txBody>
          </p:sp>
          <p:sp>
            <p:nvSpPr>
              <p:cNvPr id="21555" name="Line 135"/>
              <p:cNvSpPr>
                <a:spLocks noChangeShapeType="1"/>
              </p:cNvSpPr>
              <p:nvPr/>
            </p:nvSpPr>
            <p:spPr bwMode="auto">
              <a:xfrm>
                <a:off x="1515" y="2595"/>
                <a:ext cx="110" cy="0"/>
              </a:xfrm>
              <a:prstGeom prst="line">
                <a:avLst/>
              </a:prstGeom>
              <a:noFill/>
              <a:ln w="0">
                <a:solidFill>
                  <a:schemeClr val="tx1"/>
                </a:solidFill>
                <a:round/>
                <a:headEnd/>
                <a:tailEnd type="none" w="lg" len="lg"/>
              </a:ln>
            </p:spPr>
            <p:txBody>
              <a:bodyPr anchor="ctr">
                <a:spAutoFit/>
              </a:bodyPr>
              <a:lstStyle/>
              <a:p>
                <a:endParaRPr lang="en-US"/>
              </a:p>
            </p:txBody>
          </p:sp>
          <p:sp>
            <p:nvSpPr>
              <p:cNvPr id="21556" name="Line 136"/>
              <p:cNvSpPr>
                <a:spLocks noChangeShapeType="1"/>
              </p:cNvSpPr>
              <p:nvPr/>
            </p:nvSpPr>
            <p:spPr bwMode="auto">
              <a:xfrm>
                <a:off x="1515" y="2295"/>
                <a:ext cx="110" cy="0"/>
              </a:xfrm>
              <a:prstGeom prst="line">
                <a:avLst/>
              </a:prstGeom>
              <a:noFill/>
              <a:ln w="0">
                <a:solidFill>
                  <a:schemeClr val="tx1"/>
                </a:solidFill>
                <a:round/>
                <a:headEnd/>
                <a:tailEnd type="none" w="lg" len="lg"/>
              </a:ln>
            </p:spPr>
            <p:txBody>
              <a:bodyPr anchor="ctr">
                <a:spAutoFit/>
              </a:bodyPr>
              <a:lstStyle/>
              <a:p>
                <a:endParaRPr lang="en-US"/>
              </a:p>
            </p:txBody>
          </p:sp>
          <p:sp>
            <p:nvSpPr>
              <p:cNvPr id="21557" name="Line 137"/>
              <p:cNvSpPr>
                <a:spLocks noChangeShapeType="1"/>
              </p:cNvSpPr>
              <p:nvPr/>
            </p:nvSpPr>
            <p:spPr bwMode="auto">
              <a:xfrm>
                <a:off x="1515" y="1995"/>
                <a:ext cx="110" cy="0"/>
              </a:xfrm>
              <a:prstGeom prst="line">
                <a:avLst/>
              </a:prstGeom>
              <a:noFill/>
              <a:ln w="0">
                <a:solidFill>
                  <a:schemeClr val="tx1"/>
                </a:solidFill>
                <a:round/>
                <a:headEnd/>
                <a:tailEnd type="none" w="lg" len="lg"/>
              </a:ln>
            </p:spPr>
            <p:txBody>
              <a:bodyPr anchor="ctr">
                <a:spAutoFit/>
              </a:bodyPr>
              <a:lstStyle/>
              <a:p>
                <a:endParaRPr lang="en-US"/>
              </a:p>
            </p:txBody>
          </p:sp>
          <p:sp>
            <p:nvSpPr>
              <p:cNvPr id="21558" name="Line 138"/>
              <p:cNvSpPr>
                <a:spLocks noChangeShapeType="1"/>
              </p:cNvSpPr>
              <p:nvPr/>
            </p:nvSpPr>
            <p:spPr bwMode="auto">
              <a:xfrm>
                <a:off x="1515" y="1695"/>
                <a:ext cx="110" cy="0"/>
              </a:xfrm>
              <a:prstGeom prst="line">
                <a:avLst/>
              </a:prstGeom>
              <a:noFill/>
              <a:ln w="0">
                <a:solidFill>
                  <a:schemeClr val="tx1"/>
                </a:solidFill>
                <a:round/>
                <a:headEnd/>
                <a:tailEnd type="none" w="lg" len="lg"/>
              </a:ln>
            </p:spPr>
            <p:txBody>
              <a:bodyPr anchor="ctr">
                <a:spAutoFit/>
              </a:bodyPr>
              <a:lstStyle/>
              <a:p>
                <a:endParaRPr lang="en-US"/>
              </a:p>
            </p:txBody>
          </p:sp>
          <p:sp>
            <p:nvSpPr>
              <p:cNvPr id="21559" name="Line 139"/>
              <p:cNvSpPr>
                <a:spLocks noChangeShapeType="1"/>
              </p:cNvSpPr>
              <p:nvPr/>
            </p:nvSpPr>
            <p:spPr bwMode="auto">
              <a:xfrm>
                <a:off x="1515" y="1395"/>
                <a:ext cx="110" cy="0"/>
              </a:xfrm>
              <a:prstGeom prst="line">
                <a:avLst/>
              </a:prstGeom>
              <a:noFill/>
              <a:ln w="0">
                <a:solidFill>
                  <a:schemeClr val="tx1"/>
                </a:solidFill>
                <a:round/>
                <a:headEnd/>
                <a:tailEnd type="none" w="lg" len="lg"/>
              </a:ln>
            </p:spPr>
            <p:txBody>
              <a:bodyPr anchor="ctr">
                <a:spAutoFit/>
              </a:bodyPr>
              <a:lstStyle/>
              <a:p>
                <a:endParaRPr lang="en-US"/>
              </a:p>
            </p:txBody>
          </p:sp>
          <p:sp>
            <p:nvSpPr>
              <p:cNvPr id="21560" name="Line 140"/>
              <p:cNvSpPr>
                <a:spLocks noChangeShapeType="1"/>
              </p:cNvSpPr>
              <p:nvPr/>
            </p:nvSpPr>
            <p:spPr bwMode="auto">
              <a:xfrm>
                <a:off x="1515" y="1096"/>
                <a:ext cx="110" cy="0"/>
              </a:xfrm>
              <a:prstGeom prst="line">
                <a:avLst/>
              </a:prstGeom>
              <a:noFill/>
              <a:ln w="0">
                <a:solidFill>
                  <a:schemeClr val="tx1"/>
                </a:solidFill>
                <a:round/>
                <a:headEnd/>
                <a:tailEnd type="none" w="lg" len="lg"/>
              </a:ln>
            </p:spPr>
            <p:txBody>
              <a:bodyPr anchor="ctr">
                <a:spAutoFit/>
              </a:bodyPr>
              <a:lstStyle/>
              <a:p>
                <a:endParaRPr lang="en-US"/>
              </a:p>
            </p:txBody>
          </p:sp>
          <p:sp>
            <p:nvSpPr>
              <p:cNvPr id="21561" name="Text Box 142"/>
              <p:cNvSpPr txBox="1">
                <a:spLocks noChangeArrowheads="1"/>
              </p:cNvSpPr>
              <p:nvPr/>
            </p:nvSpPr>
            <p:spPr bwMode="auto">
              <a:xfrm>
                <a:off x="1112" y="688"/>
                <a:ext cx="431" cy="221"/>
              </a:xfrm>
              <a:prstGeom prst="rect">
                <a:avLst/>
              </a:prstGeom>
              <a:solidFill>
                <a:schemeClr val="bg1"/>
              </a:solidFill>
              <a:ln w="0">
                <a:solidFill>
                  <a:schemeClr val="tx1"/>
                </a:solidFill>
                <a:miter lim="800000"/>
                <a:headEnd/>
                <a:tailEnd type="none" w="lg" len="lg"/>
              </a:ln>
            </p:spPr>
            <p:txBody>
              <a:bodyPr anchor="ctr" anchorCtr="1">
                <a:spAutoFit/>
              </a:bodyPr>
              <a:lstStyle/>
              <a:p>
                <a:pPr algn="r"/>
                <a:r>
                  <a:rPr lang="en-US" sz="1700"/>
                  <a:t>140</a:t>
                </a:r>
              </a:p>
            </p:txBody>
          </p:sp>
          <p:sp>
            <p:nvSpPr>
              <p:cNvPr id="21562" name="Line 145"/>
              <p:cNvSpPr>
                <a:spLocks noChangeShapeType="1"/>
              </p:cNvSpPr>
              <p:nvPr/>
            </p:nvSpPr>
            <p:spPr bwMode="auto">
              <a:xfrm>
                <a:off x="1515" y="795"/>
                <a:ext cx="110" cy="0"/>
              </a:xfrm>
              <a:prstGeom prst="line">
                <a:avLst/>
              </a:prstGeom>
              <a:noFill/>
              <a:ln w="0">
                <a:solidFill>
                  <a:schemeClr val="tx1"/>
                </a:solidFill>
                <a:round/>
                <a:headEnd/>
                <a:tailEnd type="none" w="lg" len="lg"/>
              </a:ln>
            </p:spPr>
            <p:txBody>
              <a:bodyPr anchor="ctr">
                <a:spAutoFit/>
              </a:bodyPr>
              <a:lstStyle/>
              <a:p>
                <a:endParaRPr lang="en-US"/>
              </a:p>
            </p:txBody>
          </p:sp>
        </p:grpSp>
        <p:grpSp>
          <p:nvGrpSpPr>
            <p:cNvPr id="21513" name="Group 190"/>
            <p:cNvGrpSpPr>
              <a:grpSpLocks/>
            </p:cNvGrpSpPr>
            <p:nvPr/>
          </p:nvGrpSpPr>
          <p:grpSpPr bwMode="auto">
            <a:xfrm>
              <a:off x="1535" y="2613"/>
              <a:ext cx="3256" cy="347"/>
              <a:chOff x="1439" y="2917"/>
              <a:chExt cx="3256" cy="347"/>
            </a:xfrm>
          </p:grpSpPr>
          <p:sp>
            <p:nvSpPr>
              <p:cNvPr id="21541" name="Text Box 150"/>
              <p:cNvSpPr txBox="1">
                <a:spLocks noChangeArrowheads="1"/>
              </p:cNvSpPr>
              <p:nvPr/>
            </p:nvSpPr>
            <p:spPr bwMode="auto">
              <a:xfrm>
                <a:off x="4283" y="3033"/>
                <a:ext cx="412"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90</a:t>
                </a:r>
              </a:p>
            </p:txBody>
          </p:sp>
          <p:sp>
            <p:nvSpPr>
              <p:cNvPr id="21542" name="Text Box 151"/>
              <p:cNvSpPr txBox="1">
                <a:spLocks noChangeArrowheads="1"/>
              </p:cNvSpPr>
              <p:nvPr/>
            </p:nvSpPr>
            <p:spPr bwMode="auto">
              <a:xfrm>
                <a:off x="3324" y="3033"/>
                <a:ext cx="402"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60</a:t>
                </a:r>
              </a:p>
            </p:txBody>
          </p:sp>
          <p:sp>
            <p:nvSpPr>
              <p:cNvPr id="21543" name="Text Box 152"/>
              <p:cNvSpPr txBox="1">
                <a:spLocks noChangeArrowheads="1"/>
              </p:cNvSpPr>
              <p:nvPr/>
            </p:nvSpPr>
            <p:spPr bwMode="auto">
              <a:xfrm>
                <a:off x="2361" y="3033"/>
                <a:ext cx="406"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30</a:t>
                </a:r>
              </a:p>
            </p:txBody>
          </p:sp>
          <p:sp>
            <p:nvSpPr>
              <p:cNvPr id="21544" name="Text Box 153"/>
              <p:cNvSpPr txBox="1">
                <a:spLocks noChangeArrowheads="1"/>
              </p:cNvSpPr>
              <p:nvPr/>
            </p:nvSpPr>
            <p:spPr bwMode="auto">
              <a:xfrm>
                <a:off x="1439" y="3033"/>
                <a:ext cx="365" cy="231"/>
              </a:xfrm>
              <a:prstGeom prst="rect">
                <a:avLst/>
              </a:prstGeom>
              <a:solidFill>
                <a:schemeClr val="bg1"/>
              </a:solidFill>
              <a:ln w="15875">
                <a:solidFill>
                  <a:schemeClr val="tx1"/>
                </a:solidFill>
                <a:miter lim="800000"/>
                <a:headEnd/>
                <a:tailEnd type="none" w="lg" len="lg"/>
              </a:ln>
            </p:spPr>
            <p:txBody>
              <a:bodyPr anchor="ctr" anchorCtr="1">
                <a:spAutoFit/>
              </a:bodyPr>
              <a:lstStyle/>
              <a:p>
                <a:pPr algn="r"/>
                <a:r>
                  <a:rPr lang="en-US" sz="1700"/>
                  <a:t>0</a:t>
                </a:r>
              </a:p>
            </p:txBody>
          </p:sp>
          <p:sp>
            <p:nvSpPr>
              <p:cNvPr id="21545" name="Line 155"/>
              <p:cNvSpPr>
                <a:spLocks noChangeShapeType="1"/>
              </p:cNvSpPr>
              <p:nvPr/>
            </p:nvSpPr>
            <p:spPr bwMode="auto">
              <a:xfrm rot="-5400000">
                <a:off x="4447" y="2968"/>
                <a:ext cx="102" cy="0"/>
              </a:xfrm>
              <a:prstGeom prst="line">
                <a:avLst/>
              </a:prstGeom>
              <a:noFill/>
              <a:ln w="15875">
                <a:solidFill>
                  <a:schemeClr val="tx1"/>
                </a:solidFill>
                <a:round/>
                <a:headEnd/>
                <a:tailEnd type="none" w="lg" len="lg"/>
              </a:ln>
            </p:spPr>
            <p:txBody>
              <a:bodyPr anchor="ctr">
                <a:spAutoFit/>
              </a:bodyPr>
              <a:lstStyle/>
              <a:p>
                <a:endParaRPr lang="en-US"/>
              </a:p>
            </p:txBody>
          </p:sp>
          <p:sp>
            <p:nvSpPr>
              <p:cNvPr id="21546" name="Line 158"/>
              <p:cNvSpPr>
                <a:spLocks noChangeShapeType="1"/>
              </p:cNvSpPr>
              <p:nvPr/>
            </p:nvSpPr>
            <p:spPr bwMode="auto">
              <a:xfrm rot="-5400000">
                <a:off x="3487" y="2979"/>
                <a:ext cx="102" cy="0"/>
              </a:xfrm>
              <a:prstGeom prst="line">
                <a:avLst/>
              </a:prstGeom>
              <a:noFill/>
              <a:ln w="15875">
                <a:solidFill>
                  <a:schemeClr val="tx1"/>
                </a:solidFill>
                <a:round/>
                <a:headEnd/>
                <a:tailEnd type="none" w="lg" len="lg"/>
              </a:ln>
            </p:spPr>
            <p:txBody>
              <a:bodyPr anchor="ctr">
                <a:spAutoFit/>
              </a:bodyPr>
              <a:lstStyle/>
              <a:p>
                <a:endParaRPr lang="en-US"/>
              </a:p>
            </p:txBody>
          </p:sp>
          <p:sp>
            <p:nvSpPr>
              <p:cNvPr id="21547" name="Line 159"/>
              <p:cNvSpPr>
                <a:spLocks noChangeShapeType="1"/>
              </p:cNvSpPr>
              <p:nvPr/>
            </p:nvSpPr>
            <p:spPr bwMode="auto">
              <a:xfrm rot="-5400000">
                <a:off x="2527" y="2979"/>
                <a:ext cx="102" cy="0"/>
              </a:xfrm>
              <a:prstGeom prst="line">
                <a:avLst/>
              </a:prstGeom>
              <a:noFill/>
              <a:ln w="15875">
                <a:solidFill>
                  <a:schemeClr val="tx1"/>
                </a:solidFill>
                <a:round/>
                <a:headEnd/>
                <a:tailEnd type="none" w="lg" len="lg"/>
              </a:ln>
            </p:spPr>
            <p:txBody>
              <a:bodyPr anchor="ctr">
                <a:spAutoFit/>
              </a:bodyPr>
              <a:lstStyle/>
              <a:p>
                <a:endParaRPr lang="en-US"/>
              </a:p>
            </p:txBody>
          </p:sp>
          <p:sp>
            <p:nvSpPr>
              <p:cNvPr id="21548" name="Line 160"/>
              <p:cNvSpPr>
                <a:spLocks noChangeShapeType="1"/>
              </p:cNvSpPr>
              <p:nvPr/>
            </p:nvSpPr>
            <p:spPr bwMode="auto">
              <a:xfrm rot="-5400000">
                <a:off x="1567" y="2991"/>
                <a:ext cx="102" cy="0"/>
              </a:xfrm>
              <a:prstGeom prst="line">
                <a:avLst/>
              </a:prstGeom>
              <a:noFill/>
              <a:ln w="15875">
                <a:solidFill>
                  <a:schemeClr val="tx1"/>
                </a:solidFill>
                <a:round/>
                <a:headEnd/>
                <a:tailEnd type="none" w="lg" len="lg"/>
              </a:ln>
            </p:spPr>
            <p:txBody>
              <a:bodyPr anchor="ctr">
                <a:spAutoFit/>
              </a:bodyPr>
              <a:lstStyle/>
              <a:p>
                <a:endParaRPr lang="en-US"/>
              </a:p>
            </p:txBody>
          </p:sp>
        </p:grpSp>
        <p:sp>
          <p:nvSpPr>
            <p:cNvPr id="21514" name="Text Box 164"/>
            <p:cNvSpPr txBox="1">
              <a:spLocks noChangeArrowheads="1"/>
            </p:cNvSpPr>
            <p:nvPr/>
          </p:nvSpPr>
          <p:spPr bwMode="auto">
            <a:xfrm>
              <a:off x="1872" y="2120"/>
              <a:ext cx="672" cy="231"/>
            </a:xfrm>
            <a:prstGeom prst="rect">
              <a:avLst/>
            </a:prstGeom>
            <a:solidFill>
              <a:schemeClr val="bg1"/>
            </a:solidFill>
            <a:ln w="15875">
              <a:solidFill>
                <a:schemeClr val="tx1"/>
              </a:solidFill>
              <a:miter lim="800000"/>
              <a:headEnd/>
              <a:tailEnd/>
            </a:ln>
          </p:spPr>
          <p:txBody>
            <a:bodyPr rIns="45720">
              <a:spAutoFit/>
            </a:bodyPr>
            <a:lstStyle/>
            <a:p>
              <a:pPr algn="ctr"/>
              <a:r>
                <a:rPr lang="en-US" sz="1700"/>
                <a:t>Standing</a:t>
              </a:r>
            </a:p>
          </p:txBody>
        </p:sp>
        <p:sp>
          <p:nvSpPr>
            <p:cNvPr id="21515" name="Text Box 165"/>
            <p:cNvSpPr txBox="1">
              <a:spLocks noChangeArrowheads="1"/>
            </p:cNvSpPr>
            <p:nvPr/>
          </p:nvSpPr>
          <p:spPr bwMode="auto">
            <a:xfrm>
              <a:off x="2857" y="2119"/>
              <a:ext cx="621" cy="231"/>
            </a:xfrm>
            <a:prstGeom prst="rect">
              <a:avLst/>
            </a:prstGeom>
            <a:solidFill>
              <a:schemeClr val="bg1"/>
            </a:solidFill>
            <a:ln w="15875">
              <a:solidFill>
                <a:schemeClr val="tx1"/>
              </a:solidFill>
              <a:miter lim="800000"/>
              <a:headEnd/>
              <a:tailEnd/>
            </a:ln>
          </p:spPr>
          <p:txBody>
            <a:bodyPr rIns="45720">
              <a:spAutoFit/>
            </a:bodyPr>
            <a:lstStyle/>
            <a:p>
              <a:r>
                <a:rPr lang="en-US" sz="1700"/>
                <a:t>walking</a:t>
              </a:r>
            </a:p>
          </p:txBody>
        </p:sp>
        <p:sp>
          <p:nvSpPr>
            <p:cNvPr id="21516" name="Text Box 166"/>
            <p:cNvSpPr txBox="1">
              <a:spLocks noChangeArrowheads="1"/>
            </p:cNvSpPr>
            <p:nvPr/>
          </p:nvSpPr>
          <p:spPr bwMode="auto">
            <a:xfrm>
              <a:off x="3792" y="2120"/>
              <a:ext cx="672" cy="231"/>
            </a:xfrm>
            <a:prstGeom prst="rect">
              <a:avLst/>
            </a:prstGeom>
            <a:solidFill>
              <a:schemeClr val="bg1"/>
            </a:solidFill>
            <a:ln w="15875">
              <a:solidFill>
                <a:schemeClr val="tx1"/>
              </a:solidFill>
              <a:miter lim="800000"/>
              <a:headEnd/>
              <a:tailEnd/>
            </a:ln>
          </p:spPr>
          <p:txBody>
            <a:bodyPr rIns="45720">
              <a:spAutoFit/>
            </a:bodyPr>
            <a:lstStyle/>
            <a:p>
              <a:pPr algn="ctr"/>
              <a:r>
                <a:rPr lang="en-US" sz="1700"/>
                <a:t>Standing</a:t>
              </a:r>
            </a:p>
          </p:txBody>
        </p:sp>
        <p:grpSp>
          <p:nvGrpSpPr>
            <p:cNvPr id="21517" name="Group 171"/>
            <p:cNvGrpSpPr>
              <a:grpSpLocks/>
            </p:cNvGrpSpPr>
            <p:nvPr/>
          </p:nvGrpSpPr>
          <p:grpSpPr bwMode="auto">
            <a:xfrm>
              <a:off x="1728" y="1088"/>
              <a:ext cx="2832" cy="928"/>
              <a:chOff x="1632" y="1392"/>
              <a:chExt cx="2832" cy="720"/>
            </a:xfrm>
          </p:grpSpPr>
          <p:sp>
            <p:nvSpPr>
              <p:cNvPr id="21537" name="Line 167"/>
              <p:cNvSpPr>
                <a:spLocks noChangeShapeType="1"/>
              </p:cNvSpPr>
              <p:nvPr/>
            </p:nvSpPr>
            <p:spPr bwMode="auto">
              <a:xfrm>
                <a:off x="1632" y="1392"/>
                <a:ext cx="960" cy="0"/>
              </a:xfrm>
              <a:prstGeom prst="line">
                <a:avLst/>
              </a:prstGeom>
              <a:noFill/>
              <a:ln w="25400">
                <a:solidFill>
                  <a:schemeClr val="tx1"/>
                </a:solidFill>
                <a:round/>
                <a:headEnd/>
                <a:tailEnd type="none" w="lg" len="lg"/>
              </a:ln>
            </p:spPr>
            <p:txBody>
              <a:bodyPr anchor="ctr">
                <a:spAutoFit/>
              </a:bodyPr>
              <a:lstStyle/>
              <a:p>
                <a:endParaRPr lang="en-US"/>
              </a:p>
            </p:txBody>
          </p:sp>
          <p:sp>
            <p:nvSpPr>
              <p:cNvPr id="21538" name="Line 168"/>
              <p:cNvSpPr>
                <a:spLocks noChangeShapeType="1"/>
              </p:cNvSpPr>
              <p:nvPr/>
            </p:nvSpPr>
            <p:spPr bwMode="auto">
              <a:xfrm>
                <a:off x="2592" y="1392"/>
                <a:ext cx="144" cy="720"/>
              </a:xfrm>
              <a:prstGeom prst="line">
                <a:avLst/>
              </a:prstGeom>
              <a:noFill/>
              <a:ln w="25400">
                <a:solidFill>
                  <a:schemeClr val="tx1"/>
                </a:solidFill>
                <a:round/>
                <a:headEnd/>
                <a:tailEnd type="none" w="lg" len="lg"/>
              </a:ln>
            </p:spPr>
            <p:txBody>
              <a:bodyPr anchor="ctr">
                <a:spAutoFit/>
              </a:bodyPr>
              <a:lstStyle/>
              <a:p>
                <a:endParaRPr lang="en-US"/>
              </a:p>
            </p:txBody>
          </p:sp>
          <p:sp>
            <p:nvSpPr>
              <p:cNvPr id="21539" name="Line 169"/>
              <p:cNvSpPr>
                <a:spLocks noChangeShapeType="1"/>
              </p:cNvSpPr>
              <p:nvPr/>
            </p:nvSpPr>
            <p:spPr bwMode="auto">
              <a:xfrm>
                <a:off x="2736" y="2112"/>
                <a:ext cx="816" cy="0"/>
              </a:xfrm>
              <a:prstGeom prst="line">
                <a:avLst/>
              </a:prstGeom>
              <a:noFill/>
              <a:ln w="25400">
                <a:solidFill>
                  <a:schemeClr val="tx1"/>
                </a:solidFill>
                <a:round/>
                <a:headEnd/>
                <a:tailEnd type="none" w="lg" len="lg"/>
              </a:ln>
            </p:spPr>
            <p:txBody>
              <a:bodyPr anchor="ctr">
                <a:spAutoFit/>
              </a:bodyPr>
              <a:lstStyle/>
              <a:p>
                <a:endParaRPr lang="en-US"/>
              </a:p>
            </p:txBody>
          </p:sp>
          <p:sp>
            <p:nvSpPr>
              <p:cNvPr id="21540" name="Line 170"/>
              <p:cNvSpPr>
                <a:spLocks noChangeShapeType="1"/>
              </p:cNvSpPr>
              <p:nvPr/>
            </p:nvSpPr>
            <p:spPr bwMode="auto">
              <a:xfrm flipV="1">
                <a:off x="3552" y="1440"/>
                <a:ext cx="912" cy="672"/>
              </a:xfrm>
              <a:prstGeom prst="line">
                <a:avLst/>
              </a:prstGeom>
              <a:noFill/>
              <a:ln w="25400">
                <a:solidFill>
                  <a:schemeClr val="tx1"/>
                </a:solidFill>
                <a:round/>
                <a:headEnd/>
                <a:tailEnd type="none" w="lg" len="lg"/>
              </a:ln>
            </p:spPr>
            <p:txBody>
              <a:bodyPr anchor="ctr">
                <a:spAutoFit/>
              </a:bodyPr>
              <a:lstStyle/>
              <a:p>
                <a:endParaRPr lang="en-US"/>
              </a:p>
            </p:txBody>
          </p:sp>
        </p:grpSp>
        <p:grpSp>
          <p:nvGrpSpPr>
            <p:cNvPr id="21518" name="Group 174"/>
            <p:cNvGrpSpPr>
              <a:grpSpLocks/>
            </p:cNvGrpSpPr>
            <p:nvPr/>
          </p:nvGrpSpPr>
          <p:grpSpPr bwMode="auto">
            <a:xfrm>
              <a:off x="1728" y="1088"/>
              <a:ext cx="2832" cy="432"/>
              <a:chOff x="1632" y="1392"/>
              <a:chExt cx="2832" cy="720"/>
            </a:xfrm>
          </p:grpSpPr>
          <p:sp>
            <p:nvSpPr>
              <p:cNvPr id="21533" name="Line 175"/>
              <p:cNvSpPr>
                <a:spLocks noChangeShapeType="1"/>
              </p:cNvSpPr>
              <p:nvPr/>
            </p:nvSpPr>
            <p:spPr bwMode="auto">
              <a:xfrm>
                <a:off x="1632" y="1392"/>
                <a:ext cx="960" cy="0"/>
              </a:xfrm>
              <a:prstGeom prst="line">
                <a:avLst/>
              </a:prstGeom>
              <a:noFill/>
              <a:ln w="25400">
                <a:solidFill>
                  <a:schemeClr val="tx1"/>
                </a:solidFill>
                <a:round/>
                <a:headEnd/>
                <a:tailEnd type="none" w="lg" len="lg"/>
              </a:ln>
            </p:spPr>
            <p:txBody>
              <a:bodyPr anchor="ctr">
                <a:spAutoFit/>
              </a:bodyPr>
              <a:lstStyle/>
              <a:p>
                <a:endParaRPr lang="en-US"/>
              </a:p>
            </p:txBody>
          </p:sp>
          <p:sp>
            <p:nvSpPr>
              <p:cNvPr id="21534" name="Line 176"/>
              <p:cNvSpPr>
                <a:spLocks noChangeShapeType="1"/>
              </p:cNvSpPr>
              <p:nvPr/>
            </p:nvSpPr>
            <p:spPr bwMode="auto">
              <a:xfrm>
                <a:off x="2592" y="1392"/>
                <a:ext cx="144" cy="720"/>
              </a:xfrm>
              <a:prstGeom prst="line">
                <a:avLst/>
              </a:prstGeom>
              <a:noFill/>
              <a:ln w="25400">
                <a:solidFill>
                  <a:schemeClr val="tx1"/>
                </a:solidFill>
                <a:round/>
                <a:headEnd/>
                <a:tailEnd type="none" w="lg" len="lg"/>
              </a:ln>
            </p:spPr>
            <p:txBody>
              <a:bodyPr anchor="ctr">
                <a:spAutoFit/>
              </a:bodyPr>
              <a:lstStyle/>
              <a:p>
                <a:endParaRPr lang="en-US"/>
              </a:p>
            </p:txBody>
          </p:sp>
          <p:sp>
            <p:nvSpPr>
              <p:cNvPr id="21535" name="Line 177"/>
              <p:cNvSpPr>
                <a:spLocks noChangeShapeType="1"/>
              </p:cNvSpPr>
              <p:nvPr/>
            </p:nvSpPr>
            <p:spPr bwMode="auto">
              <a:xfrm>
                <a:off x="2736" y="2112"/>
                <a:ext cx="816" cy="0"/>
              </a:xfrm>
              <a:prstGeom prst="line">
                <a:avLst/>
              </a:prstGeom>
              <a:noFill/>
              <a:ln w="25400">
                <a:solidFill>
                  <a:schemeClr val="tx1"/>
                </a:solidFill>
                <a:round/>
                <a:headEnd/>
                <a:tailEnd type="none" w="lg" len="lg"/>
              </a:ln>
            </p:spPr>
            <p:txBody>
              <a:bodyPr anchor="ctr">
                <a:spAutoFit/>
              </a:bodyPr>
              <a:lstStyle/>
              <a:p>
                <a:endParaRPr lang="en-US"/>
              </a:p>
            </p:txBody>
          </p:sp>
          <p:sp>
            <p:nvSpPr>
              <p:cNvPr id="21536" name="Line 178"/>
              <p:cNvSpPr>
                <a:spLocks noChangeShapeType="1"/>
              </p:cNvSpPr>
              <p:nvPr/>
            </p:nvSpPr>
            <p:spPr bwMode="auto">
              <a:xfrm flipV="1">
                <a:off x="3552" y="1440"/>
                <a:ext cx="912" cy="672"/>
              </a:xfrm>
              <a:prstGeom prst="line">
                <a:avLst/>
              </a:prstGeom>
              <a:noFill/>
              <a:ln w="25400">
                <a:solidFill>
                  <a:schemeClr val="tx1"/>
                </a:solidFill>
                <a:round/>
                <a:headEnd/>
                <a:tailEnd type="none" w="lg" len="lg"/>
              </a:ln>
            </p:spPr>
            <p:txBody>
              <a:bodyPr anchor="ctr">
                <a:spAutoFit/>
              </a:bodyPr>
              <a:lstStyle/>
              <a:p>
                <a:endParaRPr lang="en-US"/>
              </a:p>
            </p:txBody>
          </p:sp>
        </p:grpSp>
        <p:grpSp>
          <p:nvGrpSpPr>
            <p:cNvPr id="21519" name="Group 179"/>
            <p:cNvGrpSpPr>
              <a:grpSpLocks/>
            </p:cNvGrpSpPr>
            <p:nvPr/>
          </p:nvGrpSpPr>
          <p:grpSpPr bwMode="auto">
            <a:xfrm>
              <a:off x="1728" y="1088"/>
              <a:ext cx="2832" cy="192"/>
              <a:chOff x="1632" y="1392"/>
              <a:chExt cx="2832" cy="720"/>
            </a:xfrm>
          </p:grpSpPr>
          <p:sp>
            <p:nvSpPr>
              <p:cNvPr id="21529" name="Line 180"/>
              <p:cNvSpPr>
                <a:spLocks noChangeShapeType="1"/>
              </p:cNvSpPr>
              <p:nvPr/>
            </p:nvSpPr>
            <p:spPr bwMode="auto">
              <a:xfrm>
                <a:off x="1632" y="1392"/>
                <a:ext cx="960" cy="0"/>
              </a:xfrm>
              <a:prstGeom prst="line">
                <a:avLst/>
              </a:prstGeom>
              <a:noFill/>
              <a:ln w="25400">
                <a:solidFill>
                  <a:schemeClr val="tx1"/>
                </a:solidFill>
                <a:round/>
                <a:headEnd/>
                <a:tailEnd type="none" w="lg" len="lg"/>
              </a:ln>
            </p:spPr>
            <p:txBody>
              <a:bodyPr anchor="ctr">
                <a:spAutoFit/>
              </a:bodyPr>
              <a:lstStyle/>
              <a:p>
                <a:endParaRPr lang="en-US"/>
              </a:p>
            </p:txBody>
          </p:sp>
          <p:sp>
            <p:nvSpPr>
              <p:cNvPr id="21530" name="Line 181"/>
              <p:cNvSpPr>
                <a:spLocks noChangeShapeType="1"/>
              </p:cNvSpPr>
              <p:nvPr/>
            </p:nvSpPr>
            <p:spPr bwMode="auto">
              <a:xfrm>
                <a:off x="2592" y="1392"/>
                <a:ext cx="144" cy="720"/>
              </a:xfrm>
              <a:prstGeom prst="line">
                <a:avLst/>
              </a:prstGeom>
              <a:noFill/>
              <a:ln w="25400">
                <a:solidFill>
                  <a:schemeClr val="tx1"/>
                </a:solidFill>
                <a:round/>
                <a:headEnd/>
                <a:tailEnd type="none" w="lg" len="lg"/>
              </a:ln>
            </p:spPr>
            <p:txBody>
              <a:bodyPr anchor="ctr">
                <a:spAutoFit/>
              </a:bodyPr>
              <a:lstStyle/>
              <a:p>
                <a:endParaRPr lang="en-US"/>
              </a:p>
            </p:txBody>
          </p:sp>
          <p:sp>
            <p:nvSpPr>
              <p:cNvPr id="21531" name="Line 182"/>
              <p:cNvSpPr>
                <a:spLocks noChangeShapeType="1"/>
              </p:cNvSpPr>
              <p:nvPr/>
            </p:nvSpPr>
            <p:spPr bwMode="auto">
              <a:xfrm>
                <a:off x="2736" y="2112"/>
                <a:ext cx="816" cy="0"/>
              </a:xfrm>
              <a:prstGeom prst="line">
                <a:avLst/>
              </a:prstGeom>
              <a:noFill/>
              <a:ln w="25400">
                <a:solidFill>
                  <a:schemeClr val="tx1"/>
                </a:solidFill>
                <a:round/>
                <a:headEnd/>
                <a:tailEnd type="none" w="lg" len="lg"/>
              </a:ln>
            </p:spPr>
            <p:txBody>
              <a:bodyPr anchor="ctr">
                <a:spAutoFit/>
              </a:bodyPr>
              <a:lstStyle/>
              <a:p>
                <a:endParaRPr lang="en-US"/>
              </a:p>
            </p:txBody>
          </p:sp>
          <p:sp>
            <p:nvSpPr>
              <p:cNvPr id="21532" name="Line 183"/>
              <p:cNvSpPr>
                <a:spLocks noChangeShapeType="1"/>
              </p:cNvSpPr>
              <p:nvPr/>
            </p:nvSpPr>
            <p:spPr bwMode="auto">
              <a:xfrm flipV="1">
                <a:off x="3552" y="1440"/>
                <a:ext cx="912" cy="672"/>
              </a:xfrm>
              <a:prstGeom prst="line">
                <a:avLst/>
              </a:prstGeom>
              <a:noFill/>
              <a:ln w="25400">
                <a:solidFill>
                  <a:schemeClr val="tx1"/>
                </a:solidFill>
                <a:round/>
                <a:headEnd/>
                <a:tailEnd type="none" w="lg" len="lg"/>
              </a:ln>
            </p:spPr>
            <p:txBody>
              <a:bodyPr anchor="ctr">
                <a:spAutoFit/>
              </a:bodyPr>
              <a:lstStyle/>
              <a:p>
                <a:endParaRPr lang="en-US"/>
              </a:p>
            </p:txBody>
          </p:sp>
        </p:grpSp>
        <p:grpSp>
          <p:nvGrpSpPr>
            <p:cNvPr id="21520" name="Group 184"/>
            <p:cNvGrpSpPr>
              <a:grpSpLocks/>
            </p:cNvGrpSpPr>
            <p:nvPr/>
          </p:nvGrpSpPr>
          <p:grpSpPr bwMode="auto">
            <a:xfrm flipV="1">
              <a:off x="1728" y="944"/>
              <a:ext cx="2832" cy="144"/>
              <a:chOff x="1632" y="1392"/>
              <a:chExt cx="2832" cy="720"/>
            </a:xfrm>
          </p:grpSpPr>
          <p:sp>
            <p:nvSpPr>
              <p:cNvPr id="21525" name="Line 185"/>
              <p:cNvSpPr>
                <a:spLocks noChangeShapeType="1"/>
              </p:cNvSpPr>
              <p:nvPr/>
            </p:nvSpPr>
            <p:spPr bwMode="auto">
              <a:xfrm>
                <a:off x="1632" y="1392"/>
                <a:ext cx="960" cy="0"/>
              </a:xfrm>
              <a:prstGeom prst="line">
                <a:avLst/>
              </a:prstGeom>
              <a:noFill/>
              <a:ln w="25400">
                <a:solidFill>
                  <a:schemeClr val="tx1"/>
                </a:solidFill>
                <a:round/>
                <a:headEnd/>
                <a:tailEnd type="none" w="lg" len="lg"/>
              </a:ln>
            </p:spPr>
            <p:txBody>
              <a:bodyPr anchor="ctr">
                <a:spAutoFit/>
              </a:bodyPr>
              <a:lstStyle/>
              <a:p>
                <a:endParaRPr lang="en-US"/>
              </a:p>
            </p:txBody>
          </p:sp>
          <p:sp>
            <p:nvSpPr>
              <p:cNvPr id="21526" name="Line 186"/>
              <p:cNvSpPr>
                <a:spLocks noChangeShapeType="1"/>
              </p:cNvSpPr>
              <p:nvPr/>
            </p:nvSpPr>
            <p:spPr bwMode="auto">
              <a:xfrm>
                <a:off x="2592" y="1392"/>
                <a:ext cx="144" cy="720"/>
              </a:xfrm>
              <a:prstGeom prst="line">
                <a:avLst/>
              </a:prstGeom>
              <a:noFill/>
              <a:ln w="25400">
                <a:solidFill>
                  <a:schemeClr val="tx1"/>
                </a:solidFill>
                <a:round/>
                <a:headEnd/>
                <a:tailEnd type="none" w="lg" len="lg"/>
              </a:ln>
            </p:spPr>
            <p:txBody>
              <a:bodyPr anchor="ctr">
                <a:spAutoFit/>
              </a:bodyPr>
              <a:lstStyle/>
              <a:p>
                <a:endParaRPr lang="en-US"/>
              </a:p>
            </p:txBody>
          </p:sp>
          <p:sp>
            <p:nvSpPr>
              <p:cNvPr id="21527" name="Line 187"/>
              <p:cNvSpPr>
                <a:spLocks noChangeShapeType="1"/>
              </p:cNvSpPr>
              <p:nvPr/>
            </p:nvSpPr>
            <p:spPr bwMode="auto">
              <a:xfrm>
                <a:off x="2736" y="2112"/>
                <a:ext cx="816" cy="0"/>
              </a:xfrm>
              <a:prstGeom prst="line">
                <a:avLst/>
              </a:prstGeom>
              <a:noFill/>
              <a:ln w="25400">
                <a:solidFill>
                  <a:schemeClr val="tx1"/>
                </a:solidFill>
                <a:round/>
                <a:headEnd/>
                <a:tailEnd type="none" w="lg" len="lg"/>
              </a:ln>
            </p:spPr>
            <p:txBody>
              <a:bodyPr anchor="ctr">
                <a:spAutoFit/>
              </a:bodyPr>
              <a:lstStyle/>
              <a:p>
                <a:endParaRPr lang="en-US"/>
              </a:p>
            </p:txBody>
          </p:sp>
          <p:sp>
            <p:nvSpPr>
              <p:cNvPr id="21528" name="Line 188"/>
              <p:cNvSpPr>
                <a:spLocks noChangeShapeType="1"/>
              </p:cNvSpPr>
              <p:nvPr/>
            </p:nvSpPr>
            <p:spPr bwMode="auto">
              <a:xfrm flipV="1">
                <a:off x="3552" y="1440"/>
                <a:ext cx="912" cy="672"/>
              </a:xfrm>
              <a:prstGeom prst="line">
                <a:avLst/>
              </a:prstGeom>
              <a:noFill/>
              <a:ln w="25400">
                <a:solidFill>
                  <a:schemeClr val="tx1"/>
                </a:solidFill>
                <a:round/>
                <a:headEnd/>
                <a:tailEnd type="none" w="lg" len="lg"/>
              </a:ln>
            </p:spPr>
            <p:txBody>
              <a:bodyPr anchor="ctr">
                <a:spAutoFit/>
              </a:bodyPr>
              <a:lstStyle/>
              <a:p>
                <a:endParaRPr lang="en-US"/>
              </a:p>
            </p:txBody>
          </p:sp>
        </p:grpSp>
        <p:sp>
          <p:nvSpPr>
            <p:cNvPr id="21521" name="Text Box 192"/>
            <p:cNvSpPr txBox="1">
              <a:spLocks noChangeArrowheads="1"/>
            </p:cNvSpPr>
            <p:nvPr/>
          </p:nvSpPr>
          <p:spPr bwMode="auto">
            <a:xfrm>
              <a:off x="2880" y="747"/>
              <a:ext cx="720" cy="231"/>
            </a:xfrm>
            <a:prstGeom prst="rect">
              <a:avLst/>
            </a:prstGeom>
            <a:solidFill>
              <a:schemeClr val="bg1"/>
            </a:solidFill>
            <a:ln w="15875" algn="ctr">
              <a:solidFill>
                <a:schemeClr val="tx1"/>
              </a:solidFill>
              <a:miter lim="800000"/>
              <a:headEnd/>
              <a:tailEnd type="none" w="lg" len="lg"/>
            </a:ln>
          </p:spPr>
          <p:txBody>
            <a:bodyPr lIns="45720" rIns="45720" anchor="ctr">
              <a:spAutoFit/>
            </a:bodyPr>
            <a:lstStyle/>
            <a:p>
              <a:r>
                <a:rPr lang="en-US" sz="1700"/>
                <a:t>obstructed</a:t>
              </a:r>
            </a:p>
          </p:txBody>
        </p:sp>
        <p:sp>
          <p:nvSpPr>
            <p:cNvPr id="21522" name="Text Box 193"/>
            <p:cNvSpPr txBox="1">
              <a:spLocks noChangeArrowheads="1"/>
            </p:cNvSpPr>
            <p:nvPr/>
          </p:nvSpPr>
          <p:spPr bwMode="auto">
            <a:xfrm>
              <a:off x="2880" y="1054"/>
              <a:ext cx="1056" cy="231"/>
            </a:xfrm>
            <a:prstGeom prst="rect">
              <a:avLst/>
            </a:prstGeom>
            <a:solidFill>
              <a:schemeClr val="bg1"/>
            </a:solidFill>
            <a:ln w="15875" algn="ctr">
              <a:solidFill>
                <a:schemeClr val="tx1"/>
              </a:solidFill>
              <a:miter lim="800000"/>
              <a:headEnd/>
              <a:tailEnd type="none" w="lg" len="lg"/>
            </a:ln>
          </p:spPr>
          <p:txBody>
            <a:bodyPr lIns="45720" rIns="45720" anchor="ctr">
              <a:spAutoFit/>
            </a:bodyPr>
            <a:lstStyle/>
            <a:p>
              <a:r>
                <a:rPr lang="en-US" sz="1700"/>
                <a:t>post thrombotic</a:t>
              </a:r>
            </a:p>
          </p:txBody>
        </p:sp>
        <p:sp>
          <p:nvSpPr>
            <p:cNvPr id="21523" name="Text Box 194"/>
            <p:cNvSpPr txBox="1">
              <a:spLocks noChangeArrowheads="1"/>
            </p:cNvSpPr>
            <p:nvPr/>
          </p:nvSpPr>
          <p:spPr bwMode="auto">
            <a:xfrm>
              <a:off x="2928" y="1824"/>
              <a:ext cx="528" cy="231"/>
            </a:xfrm>
            <a:prstGeom prst="rect">
              <a:avLst/>
            </a:prstGeom>
            <a:solidFill>
              <a:schemeClr val="bg1"/>
            </a:solidFill>
            <a:ln w="15875" algn="ctr">
              <a:solidFill>
                <a:schemeClr val="tx1"/>
              </a:solidFill>
              <a:miter lim="800000"/>
              <a:headEnd/>
              <a:tailEnd type="none" w="lg" len="lg"/>
            </a:ln>
          </p:spPr>
          <p:txBody>
            <a:bodyPr lIns="45720" rIns="45720" anchor="ctr">
              <a:spAutoFit/>
            </a:bodyPr>
            <a:lstStyle/>
            <a:p>
              <a:r>
                <a:rPr lang="en-US" sz="1700"/>
                <a:t>normal</a:t>
              </a:r>
            </a:p>
          </p:txBody>
        </p:sp>
        <p:sp>
          <p:nvSpPr>
            <p:cNvPr id="21524" name="Text Box 195"/>
            <p:cNvSpPr txBox="1">
              <a:spLocks noChangeArrowheads="1"/>
            </p:cNvSpPr>
            <p:nvPr/>
          </p:nvSpPr>
          <p:spPr bwMode="auto">
            <a:xfrm>
              <a:off x="2880" y="1313"/>
              <a:ext cx="576" cy="231"/>
            </a:xfrm>
            <a:prstGeom prst="rect">
              <a:avLst/>
            </a:prstGeom>
            <a:solidFill>
              <a:schemeClr val="bg1"/>
            </a:solidFill>
            <a:ln w="15875" algn="ctr">
              <a:solidFill>
                <a:schemeClr val="tx1"/>
              </a:solidFill>
              <a:miter lim="800000"/>
              <a:headEnd/>
              <a:tailEnd type="none" w="lg" len="lg"/>
            </a:ln>
          </p:spPr>
          <p:txBody>
            <a:bodyPr lIns="45720" rIns="45720" anchor="ctr">
              <a:spAutoFit/>
            </a:bodyPr>
            <a:lstStyle/>
            <a:p>
              <a:r>
                <a:rPr lang="en-US" sz="1700"/>
                <a:t>varicose</a:t>
              </a:r>
            </a:p>
          </p:txBody>
        </p:sp>
      </p:grpSp>
      <p:sp>
        <p:nvSpPr>
          <p:cNvPr id="21508" name="Text Box 197"/>
          <p:cNvSpPr txBox="1">
            <a:spLocks noChangeArrowheads="1"/>
          </p:cNvSpPr>
          <p:nvPr/>
        </p:nvSpPr>
        <p:spPr bwMode="auto">
          <a:xfrm>
            <a:off x="457200" y="5181600"/>
            <a:ext cx="8382000" cy="1528763"/>
          </a:xfrm>
          <a:prstGeom prst="rect">
            <a:avLst/>
          </a:prstGeom>
          <a:solidFill>
            <a:schemeClr val="bg1"/>
          </a:solidFill>
          <a:ln w="15875">
            <a:solidFill>
              <a:srgbClr val="000000"/>
            </a:solidFill>
            <a:miter lim="800000"/>
            <a:headEnd/>
            <a:tailEnd/>
          </a:ln>
        </p:spPr>
        <p:txBody>
          <a:bodyPr rIns="45720">
            <a:spAutoFit/>
          </a:bodyPr>
          <a:lstStyle/>
          <a:p>
            <a:pPr>
              <a:lnSpc>
                <a:spcPct val="110000"/>
              </a:lnSpc>
            </a:pPr>
            <a:r>
              <a:rPr lang="en-US" sz="1700" b="1" i="1" dirty="0"/>
              <a:t>Venous pressure is elevated in chronic venous disease.</a:t>
            </a:r>
          </a:p>
          <a:p>
            <a:pPr>
              <a:lnSpc>
                <a:spcPct val="110000"/>
              </a:lnSpc>
            </a:pPr>
            <a:r>
              <a:rPr lang="en-US" sz="1700" b="1" i="1" dirty="0"/>
              <a:t>Damage to the valves or a deep venous thrombosis impairs the muscle pump.</a:t>
            </a:r>
          </a:p>
          <a:p>
            <a:pPr>
              <a:lnSpc>
                <a:spcPct val="110000"/>
              </a:lnSpc>
            </a:pPr>
            <a:r>
              <a:rPr lang="en-US" sz="1700" b="1" i="1" dirty="0"/>
              <a:t>Pressure in </a:t>
            </a:r>
            <a:r>
              <a:rPr lang="en-US" sz="1700" b="1" i="1" dirty="0" err="1"/>
              <a:t>cutaneous</a:t>
            </a:r>
            <a:r>
              <a:rPr lang="en-US" sz="1700" b="1" i="1" dirty="0"/>
              <a:t> veins remains elevated even during exercise.</a:t>
            </a:r>
          </a:p>
          <a:p>
            <a:pPr>
              <a:lnSpc>
                <a:spcPct val="110000"/>
              </a:lnSpc>
            </a:pPr>
            <a:r>
              <a:rPr lang="en-US" sz="1700" b="1" i="1" dirty="0"/>
              <a:t>Prolonged elevated pressure leads to an inflammatory reaction, ulceration &amp; other pathological changes in the skin.</a:t>
            </a: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a:xfrm>
            <a:off x="762000" y="304800"/>
            <a:ext cx="7543800" cy="474662"/>
          </a:xfrm>
        </p:spPr>
        <p:txBody>
          <a:bodyPr/>
          <a:lstStyle/>
          <a:p>
            <a:pPr eaLnBrk="1" hangingPunct="1"/>
            <a:r>
              <a:rPr lang="en-US" smtClean="0">
                <a:solidFill>
                  <a:schemeClr val="tx1"/>
                </a:solidFill>
              </a:rPr>
              <a:t>67% of the blood volume is present on the venous side of the circulation</a:t>
            </a:r>
          </a:p>
        </p:txBody>
      </p:sp>
      <p:graphicFrame>
        <p:nvGraphicFramePr>
          <p:cNvPr id="99490" name="Group 162"/>
          <p:cNvGraphicFramePr>
            <a:graphicFrameLocks noGrp="1"/>
          </p:cNvGraphicFramePr>
          <p:nvPr/>
        </p:nvGraphicFramePr>
        <p:xfrm>
          <a:off x="2438400" y="1036637"/>
          <a:ext cx="4191000" cy="2922588"/>
        </p:xfrm>
        <a:graphic>
          <a:graphicData uri="http://schemas.openxmlformats.org/drawingml/2006/table">
            <a:tbl>
              <a:tblPr/>
              <a:tblGrid>
                <a:gridCol w="2082800"/>
                <a:gridCol w="2108200"/>
              </a:tblGrid>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Vessels</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 of Blood Volume</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r>
              <a:tr h="433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Arteries &amp; arterioles</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11%</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capillaries</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5</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Venules &amp; Veins</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67</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Pulmonary vessels</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12</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Heart</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5</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Total</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100%</a:t>
                      </a:r>
                    </a:p>
                  </a:txBody>
                  <a:tcPr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1"/>
                    </a:solidFill>
                  </a:tcPr>
                </a:tc>
              </a:tr>
            </a:tbl>
          </a:graphicData>
        </a:graphic>
      </p:graphicFrame>
      <p:sp>
        <p:nvSpPr>
          <p:cNvPr id="8221" name="Text Box 163"/>
          <p:cNvSpPr txBox="1">
            <a:spLocks noChangeArrowheads="1"/>
          </p:cNvSpPr>
          <p:nvPr/>
        </p:nvSpPr>
        <p:spPr bwMode="auto">
          <a:xfrm>
            <a:off x="533400" y="4107662"/>
            <a:ext cx="8001000" cy="1683538"/>
          </a:xfrm>
          <a:prstGeom prst="rect">
            <a:avLst/>
          </a:prstGeom>
          <a:solidFill>
            <a:schemeClr val="bg1"/>
          </a:solidFill>
          <a:ln w="15875" algn="ctr">
            <a:solidFill>
              <a:schemeClr val="tx1"/>
            </a:solidFill>
            <a:miter lim="800000"/>
            <a:headEnd/>
            <a:tailEnd type="none" w="lg" len="lg"/>
          </a:ln>
        </p:spPr>
        <p:txBody>
          <a:bodyPr anchor="ctr">
            <a:spAutoFit/>
          </a:bodyPr>
          <a:lstStyle/>
          <a:p>
            <a:pPr>
              <a:lnSpc>
                <a:spcPct val="110000"/>
              </a:lnSpc>
              <a:spcBef>
                <a:spcPts val="1000"/>
              </a:spcBef>
            </a:pPr>
            <a:r>
              <a:rPr lang="en-US" sz="1700" b="1" dirty="0">
                <a:solidFill>
                  <a:schemeClr val="tx2"/>
                </a:solidFill>
              </a:rPr>
              <a:t>At rest 2/3 of the blood volume is present on the venous side of the circulation </a:t>
            </a:r>
            <a:r>
              <a:rPr lang="en-US" sz="1700" b="1" i="1" dirty="0">
                <a:solidFill>
                  <a:schemeClr val="tx2"/>
                </a:solidFill>
              </a:rPr>
              <a:t>because</a:t>
            </a:r>
            <a:r>
              <a:rPr lang="en-US" sz="1700" b="1" dirty="0">
                <a:solidFill>
                  <a:schemeClr val="tx2"/>
                </a:solidFill>
              </a:rPr>
              <a:t> the veins are the most compliant part of the circulation</a:t>
            </a:r>
            <a:r>
              <a:rPr lang="en-US" sz="1700" b="1" dirty="0" smtClean="0">
                <a:solidFill>
                  <a:schemeClr val="tx2"/>
                </a:solidFill>
              </a:rPr>
              <a:t>.</a:t>
            </a:r>
          </a:p>
          <a:p>
            <a:pPr lvl="0" defTabSz="511175">
              <a:spcBef>
                <a:spcPts val="600"/>
              </a:spcBef>
              <a:spcAft>
                <a:spcPts val="600"/>
              </a:spcAft>
            </a:pPr>
            <a:r>
              <a:rPr lang="en-US" sz="1700" b="1" dirty="0" smtClean="0">
                <a:solidFill>
                  <a:schemeClr val="tx2"/>
                </a:solidFill>
              </a:rPr>
              <a:t>Venous compliance is ~ 20 times greater than arterial compliance.</a:t>
            </a:r>
          </a:p>
          <a:p>
            <a:pPr lvl="0" defTabSz="511175">
              <a:spcBef>
                <a:spcPts val="600"/>
              </a:spcBef>
              <a:spcAft>
                <a:spcPts val="600"/>
              </a:spcAft>
            </a:pPr>
            <a:r>
              <a:rPr lang="en-US" sz="1700" dirty="0" smtClean="0">
                <a:solidFill>
                  <a:srgbClr val="000000"/>
                </a:solidFill>
                <a:cs typeface="Arial" charset="0"/>
              </a:rPr>
              <a:t> The veins are called capacitance vessels because their large compliance allows veins to store blood at low pressure.</a:t>
            </a:r>
            <a:endParaRPr lang="en-US" sz="1700"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228600"/>
            <a:ext cx="7769225" cy="692150"/>
          </a:xfrm>
        </p:spPr>
        <p:txBody>
          <a:bodyPr/>
          <a:lstStyle/>
          <a:p>
            <a:pPr eaLnBrk="1" hangingPunct="1"/>
            <a:r>
              <a:rPr lang="en-US" smtClean="0"/>
              <a:t>Respiratory movements affect venous return by changing the pressure outside the vena cava with each breath</a:t>
            </a:r>
          </a:p>
        </p:txBody>
      </p:sp>
      <p:grpSp>
        <p:nvGrpSpPr>
          <p:cNvPr id="22531" name="Group 3"/>
          <p:cNvGrpSpPr>
            <a:grpSpLocks/>
          </p:cNvGrpSpPr>
          <p:nvPr/>
        </p:nvGrpSpPr>
        <p:grpSpPr bwMode="auto">
          <a:xfrm>
            <a:off x="1143000" y="3962400"/>
            <a:ext cx="1752600" cy="2743200"/>
            <a:chOff x="3360" y="1536"/>
            <a:chExt cx="1392" cy="2391"/>
          </a:xfrm>
        </p:grpSpPr>
        <p:grpSp>
          <p:nvGrpSpPr>
            <p:cNvPr id="22544" name="Group 4"/>
            <p:cNvGrpSpPr>
              <a:grpSpLocks/>
            </p:cNvGrpSpPr>
            <p:nvPr/>
          </p:nvGrpSpPr>
          <p:grpSpPr bwMode="auto">
            <a:xfrm>
              <a:off x="3360" y="1536"/>
              <a:ext cx="1392" cy="2391"/>
              <a:chOff x="3360" y="1536"/>
              <a:chExt cx="1488" cy="2391"/>
            </a:xfrm>
          </p:grpSpPr>
          <p:sp>
            <p:nvSpPr>
              <p:cNvPr id="22547" name="Freeform 5"/>
              <p:cNvSpPr>
                <a:spLocks/>
              </p:cNvSpPr>
              <p:nvPr/>
            </p:nvSpPr>
            <p:spPr bwMode="auto">
              <a:xfrm>
                <a:off x="3360" y="2352"/>
                <a:ext cx="1488" cy="1575"/>
              </a:xfrm>
              <a:custGeom>
                <a:avLst/>
                <a:gdLst>
                  <a:gd name="T0" fmla="*/ 1488 w 1488"/>
                  <a:gd name="T1" fmla="*/ 357 h 1575"/>
                  <a:gd name="T2" fmla="*/ 1488 w 1488"/>
                  <a:gd name="T3" fmla="*/ 1522 h 1575"/>
                  <a:gd name="T4" fmla="*/ 1039 w 1488"/>
                  <a:gd name="T5" fmla="*/ 1405 h 1575"/>
                  <a:gd name="T6" fmla="*/ 800 w 1488"/>
                  <a:gd name="T7" fmla="*/ 1351 h 1575"/>
                  <a:gd name="T8" fmla="*/ 478 w 1488"/>
                  <a:gd name="T9" fmla="*/ 1394 h 1575"/>
                  <a:gd name="T10" fmla="*/ 0 w 1488"/>
                  <a:gd name="T11" fmla="*/ 1575 h 1575"/>
                  <a:gd name="T12" fmla="*/ 19 w 1488"/>
                  <a:gd name="T13" fmla="*/ 400 h 1575"/>
                  <a:gd name="T14" fmla="*/ 405 w 1488"/>
                  <a:gd name="T15" fmla="*/ 91 h 1575"/>
                  <a:gd name="T16" fmla="*/ 864 w 1488"/>
                  <a:gd name="T17" fmla="*/ 16 h 1575"/>
                  <a:gd name="T18" fmla="*/ 1259 w 1488"/>
                  <a:gd name="T19" fmla="*/ 187 h 1575"/>
                  <a:gd name="T20" fmla="*/ 1488 w 1488"/>
                  <a:gd name="T21" fmla="*/ 357 h 157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88"/>
                  <a:gd name="T34" fmla="*/ 0 h 1575"/>
                  <a:gd name="T35" fmla="*/ 1488 w 1488"/>
                  <a:gd name="T36" fmla="*/ 1575 h 157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88" h="1575">
                    <a:moveTo>
                      <a:pt x="1488" y="357"/>
                    </a:moveTo>
                    <a:lnTo>
                      <a:pt x="1488" y="1522"/>
                    </a:lnTo>
                    <a:lnTo>
                      <a:pt x="1039" y="1405"/>
                    </a:lnTo>
                    <a:cubicBezTo>
                      <a:pt x="925" y="1377"/>
                      <a:pt x="893" y="1353"/>
                      <a:pt x="800" y="1351"/>
                    </a:cubicBezTo>
                    <a:cubicBezTo>
                      <a:pt x="707" y="1349"/>
                      <a:pt x="611" y="1357"/>
                      <a:pt x="478" y="1394"/>
                    </a:cubicBezTo>
                    <a:lnTo>
                      <a:pt x="0" y="1575"/>
                    </a:lnTo>
                    <a:lnTo>
                      <a:pt x="19" y="400"/>
                    </a:lnTo>
                    <a:lnTo>
                      <a:pt x="405" y="91"/>
                    </a:lnTo>
                    <a:cubicBezTo>
                      <a:pt x="546" y="27"/>
                      <a:pt x="722" y="0"/>
                      <a:pt x="864" y="16"/>
                    </a:cubicBezTo>
                    <a:cubicBezTo>
                      <a:pt x="1006" y="32"/>
                      <a:pt x="1155" y="130"/>
                      <a:pt x="1259" y="187"/>
                    </a:cubicBezTo>
                    <a:lnTo>
                      <a:pt x="1488" y="357"/>
                    </a:lnTo>
                    <a:close/>
                  </a:path>
                </a:pathLst>
              </a:custGeom>
              <a:solidFill>
                <a:schemeClr val="hlink">
                  <a:alpha val="50195"/>
                </a:schemeClr>
              </a:solidFill>
              <a:ln w="15875" cap="flat" cmpd="sng">
                <a:solidFill>
                  <a:schemeClr val="tx1"/>
                </a:solidFill>
                <a:prstDash val="solid"/>
                <a:round/>
                <a:headEnd type="none" w="med" len="med"/>
                <a:tailEnd type="none" w="lg" len="lg"/>
              </a:ln>
            </p:spPr>
            <p:txBody>
              <a:bodyPr anchor="ctr" anchorCtr="1">
                <a:spAutoFit/>
              </a:bodyPr>
              <a:lstStyle/>
              <a:p>
                <a:endParaRPr lang="en-US"/>
              </a:p>
            </p:txBody>
          </p:sp>
          <p:sp>
            <p:nvSpPr>
              <p:cNvPr id="22548" name="Freeform 6"/>
              <p:cNvSpPr>
                <a:spLocks/>
              </p:cNvSpPr>
              <p:nvPr/>
            </p:nvSpPr>
            <p:spPr bwMode="auto">
              <a:xfrm>
                <a:off x="3360" y="1536"/>
                <a:ext cx="1488" cy="1205"/>
              </a:xfrm>
              <a:custGeom>
                <a:avLst/>
                <a:gdLst>
                  <a:gd name="T0" fmla="*/ 1002 w 1488"/>
                  <a:gd name="T1" fmla="*/ 0 h 1205"/>
                  <a:gd name="T2" fmla="*/ 1488 w 1488"/>
                  <a:gd name="T3" fmla="*/ 1152 h 1205"/>
                  <a:gd name="T4" fmla="*/ 1067 w 1488"/>
                  <a:gd name="T5" fmla="*/ 864 h 1205"/>
                  <a:gd name="T6" fmla="*/ 757 w 1488"/>
                  <a:gd name="T7" fmla="*/ 811 h 1205"/>
                  <a:gd name="T8" fmla="*/ 416 w 1488"/>
                  <a:gd name="T9" fmla="*/ 896 h 1205"/>
                  <a:gd name="T10" fmla="*/ 0 w 1488"/>
                  <a:gd name="T11" fmla="*/ 1205 h 1205"/>
                  <a:gd name="T12" fmla="*/ 561 w 1488"/>
                  <a:gd name="T13" fmla="*/ 0 h 1205"/>
                  <a:gd name="T14" fmla="*/ 1002 w 1488"/>
                  <a:gd name="T15" fmla="*/ 0 h 1205"/>
                  <a:gd name="T16" fmla="*/ 0 60000 65536"/>
                  <a:gd name="T17" fmla="*/ 0 60000 65536"/>
                  <a:gd name="T18" fmla="*/ 0 60000 65536"/>
                  <a:gd name="T19" fmla="*/ 0 60000 65536"/>
                  <a:gd name="T20" fmla="*/ 0 60000 65536"/>
                  <a:gd name="T21" fmla="*/ 0 60000 65536"/>
                  <a:gd name="T22" fmla="*/ 0 60000 65536"/>
                  <a:gd name="T23" fmla="*/ 0 60000 65536"/>
                  <a:gd name="T24" fmla="*/ 0 w 1488"/>
                  <a:gd name="T25" fmla="*/ 0 h 1205"/>
                  <a:gd name="T26" fmla="*/ 1488 w 1488"/>
                  <a:gd name="T27" fmla="*/ 1205 h 12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8" h="1205">
                    <a:moveTo>
                      <a:pt x="1002" y="0"/>
                    </a:moveTo>
                    <a:lnTo>
                      <a:pt x="1488" y="1152"/>
                    </a:lnTo>
                    <a:lnTo>
                      <a:pt x="1067" y="864"/>
                    </a:lnTo>
                    <a:cubicBezTo>
                      <a:pt x="945" y="807"/>
                      <a:pt x="866" y="806"/>
                      <a:pt x="757" y="811"/>
                    </a:cubicBezTo>
                    <a:cubicBezTo>
                      <a:pt x="648" y="816"/>
                      <a:pt x="542" y="830"/>
                      <a:pt x="416" y="896"/>
                    </a:cubicBezTo>
                    <a:lnTo>
                      <a:pt x="0" y="1205"/>
                    </a:lnTo>
                    <a:lnTo>
                      <a:pt x="561" y="0"/>
                    </a:lnTo>
                    <a:lnTo>
                      <a:pt x="1002" y="0"/>
                    </a:lnTo>
                    <a:close/>
                  </a:path>
                </a:pathLst>
              </a:custGeom>
              <a:solidFill>
                <a:srgbClr val="FF5050">
                  <a:alpha val="50195"/>
                </a:srgbClr>
              </a:solidFill>
              <a:ln w="15875" cap="flat" cmpd="sng">
                <a:solidFill>
                  <a:schemeClr val="tx1"/>
                </a:solidFill>
                <a:prstDash val="solid"/>
                <a:round/>
                <a:headEnd type="none" w="med" len="med"/>
                <a:tailEnd type="none" w="lg" len="lg"/>
              </a:ln>
            </p:spPr>
            <p:txBody>
              <a:bodyPr anchor="ctr" anchorCtr="1">
                <a:spAutoFit/>
              </a:bodyPr>
              <a:lstStyle/>
              <a:p>
                <a:endParaRPr lang="en-US"/>
              </a:p>
            </p:txBody>
          </p:sp>
          <p:grpSp>
            <p:nvGrpSpPr>
              <p:cNvPr id="22549" name="Group 7"/>
              <p:cNvGrpSpPr>
                <a:grpSpLocks/>
              </p:cNvGrpSpPr>
              <p:nvPr/>
            </p:nvGrpSpPr>
            <p:grpSpPr bwMode="auto">
              <a:xfrm rot="10800000" flipH="1">
                <a:off x="3936" y="1824"/>
                <a:ext cx="432" cy="1728"/>
                <a:chOff x="1392" y="1680"/>
                <a:chExt cx="432" cy="1728"/>
              </a:xfrm>
            </p:grpSpPr>
            <p:sp>
              <p:nvSpPr>
                <p:cNvPr id="22550" name="AutoShape 8"/>
                <p:cNvSpPr>
                  <a:spLocks noChangeArrowheads="1"/>
                </p:cNvSpPr>
                <p:nvPr/>
              </p:nvSpPr>
              <p:spPr bwMode="auto">
                <a:xfrm>
                  <a:off x="1488" y="2496"/>
                  <a:ext cx="240" cy="912"/>
                </a:xfrm>
                <a:prstGeom prst="can">
                  <a:avLst>
                    <a:gd name="adj" fmla="val 18173"/>
                  </a:avLst>
                </a:prstGeom>
                <a:solidFill>
                  <a:srgbClr val="0066FF"/>
                </a:solidFill>
                <a:ln w="15875">
                  <a:solidFill>
                    <a:schemeClr val="tx1"/>
                  </a:solidFill>
                  <a:round/>
                  <a:headEnd/>
                  <a:tailEnd type="none" w="lg" len="lg"/>
                </a:ln>
              </p:spPr>
              <p:txBody>
                <a:bodyPr anchor="ctr">
                  <a:spAutoFit/>
                </a:bodyPr>
                <a:lstStyle/>
                <a:p>
                  <a:endParaRPr lang="en-US"/>
                </a:p>
              </p:txBody>
            </p:sp>
            <p:sp>
              <p:nvSpPr>
                <p:cNvPr id="22551" name="AutoShape 9"/>
                <p:cNvSpPr>
                  <a:spLocks noChangeArrowheads="1"/>
                </p:cNvSpPr>
                <p:nvPr/>
              </p:nvSpPr>
              <p:spPr bwMode="auto">
                <a:xfrm>
                  <a:off x="1392" y="1680"/>
                  <a:ext cx="432" cy="912"/>
                </a:xfrm>
                <a:prstGeom prst="can">
                  <a:avLst>
                    <a:gd name="adj" fmla="val 10096"/>
                  </a:avLst>
                </a:prstGeom>
                <a:solidFill>
                  <a:srgbClr val="0066FF"/>
                </a:solidFill>
                <a:ln w="15875">
                  <a:solidFill>
                    <a:schemeClr val="tx1"/>
                  </a:solidFill>
                  <a:round/>
                  <a:headEnd/>
                  <a:tailEnd type="none" w="lg" len="lg"/>
                </a:ln>
              </p:spPr>
              <p:txBody>
                <a:bodyPr anchor="ctr">
                  <a:spAutoFit/>
                </a:bodyPr>
                <a:lstStyle/>
                <a:p>
                  <a:endParaRPr lang="en-US"/>
                </a:p>
              </p:txBody>
            </p:sp>
          </p:grpSp>
        </p:grpSp>
        <p:sp>
          <p:nvSpPr>
            <p:cNvPr id="22545" name="AutoShape 10"/>
            <p:cNvSpPr>
              <a:spLocks noChangeArrowheads="1"/>
            </p:cNvSpPr>
            <p:nvPr/>
          </p:nvSpPr>
          <p:spPr bwMode="auto">
            <a:xfrm>
              <a:off x="3718" y="2016"/>
              <a:ext cx="192" cy="336"/>
            </a:xfrm>
            <a:prstGeom prst="upArrow">
              <a:avLst>
                <a:gd name="adj1" fmla="val 50000"/>
                <a:gd name="adj2" fmla="val 43750"/>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2546" name="AutoShape 11"/>
            <p:cNvSpPr>
              <a:spLocks noChangeArrowheads="1"/>
            </p:cNvSpPr>
            <p:nvPr/>
          </p:nvSpPr>
          <p:spPr bwMode="auto">
            <a:xfrm>
              <a:off x="4294" y="2016"/>
              <a:ext cx="192" cy="336"/>
            </a:xfrm>
            <a:prstGeom prst="upArrow">
              <a:avLst>
                <a:gd name="adj1" fmla="val 50000"/>
                <a:gd name="adj2" fmla="val 43750"/>
              </a:avLst>
            </a:prstGeom>
            <a:solidFill>
              <a:schemeClr val="bg1"/>
            </a:solidFill>
            <a:ln w="15875">
              <a:solidFill>
                <a:schemeClr val="tx1"/>
              </a:solidFill>
              <a:miter lim="800000"/>
              <a:headEnd/>
              <a:tailEnd type="none" w="lg" len="lg"/>
            </a:ln>
          </p:spPr>
          <p:txBody>
            <a:bodyPr anchor="ctr">
              <a:spAutoFit/>
            </a:bodyPr>
            <a:lstStyle/>
            <a:p>
              <a:endParaRPr lang="en-US"/>
            </a:p>
          </p:txBody>
        </p:sp>
      </p:grpSp>
      <p:sp>
        <p:nvSpPr>
          <p:cNvPr id="22532" name="Freeform 12"/>
          <p:cNvSpPr>
            <a:spLocks/>
          </p:cNvSpPr>
          <p:nvPr/>
        </p:nvSpPr>
        <p:spPr bwMode="auto">
          <a:xfrm>
            <a:off x="838200" y="1143000"/>
            <a:ext cx="2362200" cy="1497013"/>
          </a:xfrm>
          <a:custGeom>
            <a:avLst/>
            <a:gdLst>
              <a:gd name="T0" fmla="*/ 1590756 w 2122"/>
              <a:gd name="T1" fmla="*/ 0 h 1205"/>
              <a:gd name="T2" fmla="*/ 2362200 w 2122"/>
              <a:gd name="T3" fmla="*/ 1431169 h 1205"/>
              <a:gd name="T4" fmla="*/ 1649755 w 2122"/>
              <a:gd name="T5" fmla="*/ 1285816 h 1205"/>
              <a:gd name="T6" fmla="*/ 1270156 w 2122"/>
              <a:gd name="T7" fmla="*/ 1218730 h 1205"/>
              <a:gd name="T8" fmla="*/ 759199 w 2122"/>
              <a:gd name="T9" fmla="*/ 1272151 h 1205"/>
              <a:gd name="T10" fmla="*/ 0 w 2122"/>
              <a:gd name="T11" fmla="*/ 1497013 h 1205"/>
              <a:gd name="T12" fmla="*/ 890556 w 2122"/>
              <a:gd name="T13" fmla="*/ 0 h 1205"/>
              <a:gd name="T14" fmla="*/ 1590756 w 2122"/>
              <a:gd name="T15" fmla="*/ 0 h 1205"/>
              <a:gd name="T16" fmla="*/ 0 60000 65536"/>
              <a:gd name="T17" fmla="*/ 0 60000 65536"/>
              <a:gd name="T18" fmla="*/ 0 60000 65536"/>
              <a:gd name="T19" fmla="*/ 0 60000 65536"/>
              <a:gd name="T20" fmla="*/ 0 60000 65536"/>
              <a:gd name="T21" fmla="*/ 0 60000 65536"/>
              <a:gd name="T22" fmla="*/ 0 60000 65536"/>
              <a:gd name="T23" fmla="*/ 0 60000 65536"/>
              <a:gd name="T24" fmla="*/ 0 w 2122"/>
              <a:gd name="T25" fmla="*/ 0 h 1205"/>
              <a:gd name="T26" fmla="*/ 2122 w 2122"/>
              <a:gd name="T27" fmla="*/ 1205 h 12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2" h="1205">
                <a:moveTo>
                  <a:pt x="1429" y="0"/>
                </a:moveTo>
                <a:lnTo>
                  <a:pt x="2122" y="1152"/>
                </a:lnTo>
                <a:lnTo>
                  <a:pt x="1482" y="1035"/>
                </a:lnTo>
                <a:cubicBezTo>
                  <a:pt x="1319" y="1007"/>
                  <a:pt x="1274" y="983"/>
                  <a:pt x="1141" y="981"/>
                </a:cubicBezTo>
                <a:cubicBezTo>
                  <a:pt x="1008" y="979"/>
                  <a:pt x="872" y="987"/>
                  <a:pt x="682" y="1024"/>
                </a:cubicBezTo>
                <a:lnTo>
                  <a:pt x="0" y="1205"/>
                </a:lnTo>
                <a:lnTo>
                  <a:pt x="800" y="0"/>
                </a:lnTo>
                <a:lnTo>
                  <a:pt x="1429" y="0"/>
                </a:lnTo>
                <a:close/>
              </a:path>
            </a:pathLst>
          </a:custGeom>
          <a:solidFill>
            <a:srgbClr val="FF5050">
              <a:alpha val="50195"/>
            </a:srgbClr>
          </a:solidFill>
          <a:ln w="15875" cap="flat" cmpd="sng">
            <a:solidFill>
              <a:schemeClr val="tx1"/>
            </a:solidFill>
            <a:prstDash val="solid"/>
            <a:round/>
            <a:headEnd type="none" w="med" len="med"/>
            <a:tailEnd type="none" w="lg" len="lg"/>
          </a:ln>
        </p:spPr>
        <p:txBody>
          <a:bodyPr anchor="ctr" anchorCtr="1">
            <a:spAutoFit/>
          </a:bodyPr>
          <a:lstStyle/>
          <a:p>
            <a:endParaRPr lang="en-US"/>
          </a:p>
        </p:txBody>
      </p:sp>
      <p:sp>
        <p:nvSpPr>
          <p:cNvPr id="22533" name="Freeform 13"/>
          <p:cNvSpPr>
            <a:spLocks/>
          </p:cNvSpPr>
          <p:nvPr/>
        </p:nvSpPr>
        <p:spPr bwMode="auto">
          <a:xfrm>
            <a:off x="838200" y="2395538"/>
            <a:ext cx="2362200" cy="1719262"/>
          </a:xfrm>
          <a:custGeom>
            <a:avLst/>
            <a:gdLst>
              <a:gd name="T0" fmla="*/ 2362200 w 1621"/>
              <a:gd name="T1" fmla="*/ 205118 h 1383"/>
              <a:gd name="T2" fmla="*/ 2362200 w 1621"/>
              <a:gd name="T3" fmla="*/ 1653376 h 1383"/>
              <a:gd name="T4" fmla="*/ 1649606 w 1621"/>
              <a:gd name="T5" fmla="*/ 1507928 h 1383"/>
              <a:gd name="T6" fmla="*/ 1270721 w 1621"/>
              <a:gd name="T7" fmla="*/ 1440799 h 1383"/>
              <a:gd name="T8" fmla="*/ 759227 w 1621"/>
              <a:gd name="T9" fmla="*/ 1494254 h 1383"/>
              <a:gd name="T10" fmla="*/ 0 w 1621"/>
              <a:gd name="T11" fmla="*/ 1719262 h 1383"/>
              <a:gd name="T12" fmla="*/ 30602 w 1621"/>
              <a:gd name="T13" fmla="*/ 258573 h 1383"/>
              <a:gd name="T14" fmla="*/ 636818 w 1621"/>
              <a:gd name="T15" fmla="*/ 82047 h 1383"/>
              <a:gd name="T16" fmla="*/ 1228461 w 1621"/>
              <a:gd name="T17" fmla="*/ 2486 h 1383"/>
              <a:gd name="T18" fmla="*/ 1865278 w 1621"/>
              <a:gd name="T19" fmla="*/ 95722 h 1383"/>
              <a:gd name="T20" fmla="*/ 2362200 w 1621"/>
              <a:gd name="T21" fmla="*/ 205118 h 13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21"/>
              <a:gd name="T34" fmla="*/ 0 h 1383"/>
              <a:gd name="T35" fmla="*/ 1621 w 1621"/>
              <a:gd name="T36" fmla="*/ 1383 h 13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21" h="1383">
                <a:moveTo>
                  <a:pt x="1621" y="165"/>
                </a:moveTo>
                <a:lnTo>
                  <a:pt x="1621" y="1330"/>
                </a:lnTo>
                <a:lnTo>
                  <a:pt x="1132" y="1213"/>
                </a:lnTo>
                <a:cubicBezTo>
                  <a:pt x="1008" y="1185"/>
                  <a:pt x="973" y="1161"/>
                  <a:pt x="872" y="1159"/>
                </a:cubicBezTo>
                <a:cubicBezTo>
                  <a:pt x="770" y="1157"/>
                  <a:pt x="666" y="1165"/>
                  <a:pt x="521" y="1202"/>
                </a:cubicBezTo>
                <a:lnTo>
                  <a:pt x="0" y="1383"/>
                </a:lnTo>
                <a:lnTo>
                  <a:pt x="21" y="208"/>
                </a:lnTo>
                <a:lnTo>
                  <a:pt x="437" y="66"/>
                </a:lnTo>
                <a:cubicBezTo>
                  <a:pt x="574" y="32"/>
                  <a:pt x="703" y="0"/>
                  <a:pt x="843" y="2"/>
                </a:cubicBezTo>
                <a:cubicBezTo>
                  <a:pt x="983" y="4"/>
                  <a:pt x="1151" y="50"/>
                  <a:pt x="1280" y="77"/>
                </a:cubicBezTo>
                <a:lnTo>
                  <a:pt x="1621" y="165"/>
                </a:lnTo>
                <a:close/>
              </a:path>
            </a:pathLst>
          </a:custGeom>
          <a:solidFill>
            <a:schemeClr val="hlink">
              <a:alpha val="50195"/>
            </a:schemeClr>
          </a:solidFill>
          <a:ln w="15875" cap="flat" cmpd="sng">
            <a:solidFill>
              <a:schemeClr val="tx1"/>
            </a:solidFill>
            <a:prstDash val="solid"/>
            <a:round/>
            <a:headEnd type="none" w="med" len="med"/>
            <a:tailEnd type="none" w="lg" len="lg"/>
          </a:ln>
        </p:spPr>
        <p:txBody>
          <a:bodyPr anchor="ctr" anchorCtr="1">
            <a:spAutoFit/>
          </a:bodyPr>
          <a:lstStyle/>
          <a:p>
            <a:endParaRPr lang="en-US"/>
          </a:p>
        </p:txBody>
      </p:sp>
      <p:sp>
        <p:nvSpPr>
          <p:cNvPr id="22534" name="AutoShape 14"/>
          <p:cNvSpPr>
            <a:spLocks noChangeArrowheads="1"/>
          </p:cNvSpPr>
          <p:nvPr/>
        </p:nvSpPr>
        <p:spPr bwMode="auto">
          <a:xfrm>
            <a:off x="1922463" y="2455863"/>
            <a:ext cx="349250" cy="1133475"/>
          </a:xfrm>
          <a:prstGeom prst="can">
            <a:avLst>
              <a:gd name="adj" fmla="val 15521"/>
            </a:avLst>
          </a:prstGeom>
          <a:solidFill>
            <a:srgbClr val="0066FF"/>
          </a:solidFill>
          <a:ln w="15875">
            <a:solidFill>
              <a:schemeClr val="tx1"/>
            </a:solidFill>
            <a:round/>
            <a:headEnd/>
            <a:tailEnd type="none" w="lg" len="lg"/>
          </a:ln>
        </p:spPr>
        <p:txBody>
          <a:bodyPr anchor="ctr">
            <a:spAutoFit/>
          </a:bodyPr>
          <a:lstStyle/>
          <a:p>
            <a:endParaRPr lang="en-US"/>
          </a:p>
        </p:txBody>
      </p:sp>
      <p:sp>
        <p:nvSpPr>
          <p:cNvPr id="22535" name="AutoShape 15"/>
          <p:cNvSpPr>
            <a:spLocks noChangeArrowheads="1"/>
          </p:cNvSpPr>
          <p:nvPr/>
        </p:nvSpPr>
        <p:spPr bwMode="auto">
          <a:xfrm>
            <a:off x="1782763" y="1441450"/>
            <a:ext cx="628650" cy="1133475"/>
          </a:xfrm>
          <a:prstGeom prst="can">
            <a:avLst>
              <a:gd name="adj" fmla="val 8623"/>
            </a:avLst>
          </a:prstGeom>
          <a:solidFill>
            <a:srgbClr val="0066FF"/>
          </a:solidFill>
          <a:ln w="15875">
            <a:solidFill>
              <a:schemeClr val="tx1"/>
            </a:solidFill>
            <a:round/>
            <a:headEnd/>
            <a:tailEnd type="none" w="lg" len="lg"/>
          </a:ln>
        </p:spPr>
        <p:txBody>
          <a:bodyPr anchor="ctr">
            <a:spAutoFit/>
          </a:bodyPr>
          <a:lstStyle/>
          <a:p>
            <a:endParaRPr lang="en-US"/>
          </a:p>
        </p:txBody>
      </p:sp>
      <p:sp>
        <p:nvSpPr>
          <p:cNvPr id="22536" name="AutoShape 16"/>
          <p:cNvSpPr>
            <a:spLocks noChangeArrowheads="1"/>
          </p:cNvSpPr>
          <p:nvPr/>
        </p:nvSpPr>
        <p:spPr bwMode="auto">
          <a:xfrm rot="10800000">
            <a:off x="1397000" y="1978025"/>
            <a:ext cx="249238" cy="417513"/>
          </a:xfrm>
          <a:prstGeom prst="upArrow">
            <a:avLst>
              <a:gd name="adj1" fmla="val 50000"/>
              <a:gd name="adj2" fmla="val 41879"/>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2537" name="AutoShape 17"/>
          <p:cNvSpPr>
            <a:spLocks noChangeArrowheads="1"/>
          </p:cNvSpPr>
          <p:nvPr/>
        </p:nvSpPr>
        <p:spPr bwMode="auto">
          <a:xfrm rot="10800000">
            <a:off x="2454275" y="1978025"/>
            <a:ext cx="249238" cy="417513"/>
          </a:xfrm>
          <a:prstGeom prst="upArrow">
            <a:avLst>
              <a:gd name="adj1" fmla="val 50000"/>
              <a:gd name="adj2" fmla="val 41879"/>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2538" name="Text Box 18"/>
          <p:cNvSpPr txBox="1">
            <a:spLocks noChangeArrowheads="1"/>
          </p:cNvSpPr>
          <p:nvPr/>
        </p:nvSpPr>
        <p:spPr bwMode="auto">
          <a:xfrm>
            <a:off x="3733800" y="1752600"/>
            <a:ext cx="4495800" cy="1922463"/>
          </a:xfrm>
          <a:prstGeom prst="rect">
            <a:avLst/>
          </a:prstGeom>
          <a:solidFill>
            <a:schemeClr val="bg1"/>
          </a:solidFill>
          <a:ln w="19050" algn="ctr">
            <a:solidFill>
              <a:schemeClr val="tx1"/>
            </a:solidFill>
            <a:miter lim="800000"/>
            <a:headEnd/>
            <a:tailEnd type="none" w="lg" len="lg"/>
          </a:ln>
        </p:spPr>
        <p:txBody>
          <a:bodyPr anchorCtr="1">
            <a:spAutoFit/>
          </a:bodyPr>
          <a:lstStyle/>
          <a:p>
            <a:r>
              <a:rPr lang="en-US" sz="1700" b="1" i="1"/>
              <a:t>Inspiration:</a:t>
            </a:r>
          </a:p>
          <a:p>
            <a:r>
              <a:rPr lang="en-US" sz="1700"/>
              <a:t>Thorax expands</a:t>
            </a:r>
          </a:p>
          <a:p>
            <a:r>
              <a:rPr lang="en-US" sz="1700"/>
              <a:t>Pressure outside thoracic vena cava decreases, vessel dilates.</a:t>
            </a:r>
          </a:p>
          <a:p>
            <a:r>
              <a:rPr lang="en-US" sz="1700"/>
              <a:t>Diaphragm descends, abdominal organs compress abdominal vena cava</a:t>
            </a:r>
          </a:p>
          <a:p>
            <a:r>
              <a:rPr lang="en-US" sz="1700" b="1" i="1"/>
              <a:t>Blood pumped toward heart</a:t>
            </a:r>
          </a:p>
        </p:txBody>
      </p:sp>
      <p:sp>
        <p:nvSpPr>
          <p:cNvPr id="22539" name="AutoShape 19"/>
          <p:cNvSpPr>
            <a:spLocks noChangeArrowheads="1"/>
          </p:cNvSpPr>
          <p:nvPr/>
        </p:nvSpPr>
        <p:spPr bwMode="auto">
          <a:xfrm rot="4225870">
            <a:off x="2903538" y="1287462"/>
            <a:ext cx="249238" cy="417513"/>
          </a:xfrm>
          <a:prstGeom prst="upArrow">
            <a:avLst>
              <a:gd name="adj1" fmla="val 50000"/>
              <a:gd name="adj2" fmla="val 41879"/>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2540" name="AutoShape 20"/>
          <p:cNvSpPr>
            <a:spLocks noChangeArrowheads="1"/>
          </p:cNvSpPr>
          <p:nvPr/>
        </p:nvSpPr>
        <p:spPr bwMode="auto">
          <a:xfrm rot="17374130" flipH="1">
            <a:off x="846138" y="1287462"/>
            <a:ext cx="249238" cy="417513"/>
          </a:xfrm>
          <a:prstGeom prst="upArrow">
            <a:avLst>
              <a:gd name="adj1" fmla="val 50000"/>
              <a:gd name="adj2" fmla="val 41879"/>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2541" name="AutoShape 21"/>
          <p:cNvSpPr>
            <a:spLocks noChangeArrowheads="1"/>
          </p:cNvSpPr>
          <p:nvPr/>
        </p:nvSpPr>
        <p:spPr bwMode="auto">
          <a:xfrm rot="-6574130">
            <a:off x="2943225" y="4391026"/>
            <a:ext cx="249237" cy="417512"/>
          </a:xfrm>
          <a:prstGeom prst="upArrow">
            <a:avLst>
              <a:gd name="adj1" fmla="val 50000"/>
              <a:gd name="adj2" fmla="val 41879"/>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2542" name="AutoShape 22"/>
          <p:cNvSpPr>
            <a:spLocks noChangeArrowheads="1"/>
          </p:cNvSpPr>
          <p:nvPr/>
        </p:nvSpPr>
        <p:spPr bwMode="auto">
          <a:xfrm rot="6574130" flipH="1">
            <a:off x="885825" y="4391026"/>
            <a:ext cx="249237" cy="417512"/>
          </a:xfrm>
          <a:prstGeom prst="upArrow">
            <a:avLst>
              <a:gd name="adj1" fmla="val 50000"/>
              <a:gd name="adj2" fmla="val 41879"/>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22543" name="Text Box 23"/>
          <p:cNvSpPr txBox="1">
            <a:spLocks noChangeArrowheads="1"/>
          </p:cNvSpPr>
          <p:nvPr/>
        </p:nvSpPr>
        <p:spPr bwMode="auto">
          <a:xfrm>
            <a:off x="3733800" y="4343400"/>
            <a:ext cx="4572000" cy="1922463"/>
          </a:xfrm>
          <a:prstGeom prst="rect">
            <a:avLst/>
          </a:prstGeom>
          <a:solidFill>
            <a:schemeClr val="bg1"/>
          </a:solidFill>
          <a:ln w="19050" algn="ctr">
            <a:solidFill>
              <a:schemeClr val="tx1"/>
            </a:solidFill>
            <a:miter lim="800000"/>
            <a:headEnd/>
            <a:tailEnd type="none" w="lg" len="lg"/>
          </a:ln>
        </p:spPr>
        <p:txBody>
          <a:bodyPr anchorCtr="1">
            <a:spAutoFit/>
          </a:bodyPr>
          <a:lstStyle/>
          <a:p>
            <a:r>
              <a:rPr lang="en-US" sz="1700" b="1" i="1"/>
              <a:t>Expiration:</a:t>
            </a:r>
          </a:p>
          <a:p>
            <a:r>
              <a:rPr lang="en-US" sz="1700"/>
              <a:t>Thorax relaxes</a:t>
            </a:r>
          </a:p>
          <a:p>
            <a:r>
              <a:rPr lang="en-US" sz="1700"/>
              <a:t>Pressure outside thoracic vena cava increases, vessel compressed.</a:t>
            </a:r>
          </a:p>
          <a:p>
            <a:r>
              <a:rPr lang="en-US" sz="1700"/>
              <a:t>Diaphragm ascends, abdominal pressure decreases, abdominal vena cava expands</a:t>
            </a:r>
          </a:p>
          <a:p>
            <a:r>
              <a:rPr lang="en-US" sz="1700" b="1" i="1"/>
              <a:t>Vena cava fills from lower body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743200" y="173038"/>
            <a:ext cx="3657600" cy="382587"/>
          </a:xfrm>
          <a:ln cap="flat" algn="ctr"/>
        </p:spPr>
        <p:txBody>
          <a:bodyPr lIns="45720" tIns="45720" rIns="45720" bIns="45720"/>
          <a:lstStyle/>
          <a:p>
            <a:pPr eaLnBrk="1" hangingPunct="1"/>
            <a:r>
              <a:rPr lang="en-US" smtClean="0"/>
              <a:t>Factors assisting venous return</a:t>
            </a:r>
          </a:p>
        </p:txBody>
      </p:sp>
      <p:grpSp>
        <p:nvGrpSpPr>
          <p:cNvPr id="23555" name="Group 29"/>
          <p:cNvGrpSpPr>
            <a:grpSpLocks/>
          </p:cNvGrpSpPr>
          <p:nvPr/>
        </p:nvGrpSpPr>
        <p:grpSpPr bwMode="auto">
          <a:xfrm>
            <a:off x="381000" y="685800"/>
            <a:ext cx="8382000" cy="4710113"/>
            <a:chOff x="240" y="432"/>
            <a:chExt cx="5280" cy="2967"/>
          </a:xfrm>
        </p:grpSpPr>
        <p:sp>
          <p:nvSpPr>
            <p:cNvPr id="23557" name="Text Box 6"/>
            <p:cNvSpPr txBox="1">
              <a:spLocks noChangeArrowheads="1"/>
            </p:cNvSpPr>
            <p:nvPr/>
          </p:nvSpPr>
          <p:spPr bwMode="auto">
            <a:xfrm>
              <a:off x="240" y="433"/>
              <a:ext cx="1300" cy="231"/>
            </a:xfrm>
            <a:prstGeom prst="rect">
              <a:avLst/>
            </a:prstGeom>
            <a:solidFill>
              <a:schemeClr val="bg1"/>
            </a:solidFill>
            <a:ln w="15875">
              <a:solidFill>
                <a:schemeClr val="tx1"/>
              </a:solidFill>
              <a:miter lim="800000"/>
              <a:headEnd/>
              <a:tailEnd/>
            </a:ln>
          </p:spPr>
          <p:txBody>
            <a:bodyPr wrap="none">
              <a:spAutoFit/>
            </a:bodyPr>
            <a:lstStyle/>
            <a:p>
              <a:pPr>
                <a:spcBef>
                  <a:spcPct val="50000"/>
                </a:spcBef>
              </a:pPr>
              <a:r>
                <a:rPr lang="en-US" sz="1700">
                  <a:sym typeface="Symbol" pitchFamily="18" charset="2"/>
                </a:rPr>
                <a:t> </a:t>
              </a:r>
              <a:r>
                <a:rPr lang="en-US" sz="1700"/>
                <a:t>Sympathetic tone</a:t>
              </a:r>
            </a:p>
          </p:txBody>
        </p:sp>
        <p:sp>
          <p:nvSpPr>
            <p:cNvPr id="23558" name="Text Box 8"/>
            <p:cNvSpPr txBox="1">
              <a:spLocks noChangeArrowheads="1"/>
            </p:cNvSpPr>
            <p:nvPr/>
          </p:nvSpPr>
          <p:spPr bwMode="auto">
            <a:xfrm>
              <a:off x="1641" y="433"/>
              <a:ext cx="1737" cy="231"/>
            </a:xfrm>
            <a:prstGeom prst="rect">
              <a:avLst/>
            </a:prstGeom>
            <a:solidFill>
              <a:schemeClr val="bg1"/>
            </a:solidFill>
            <a:ln w="15875">
              <a:solidFill>
                <a:schemeClr val="tx1"/>
              </a:solidFill>
              <a:miter lim="800000"/>
              <a:headEnd/>
              <a:tailEnd/>
            </a:ln>
          </p:spPr>
          <p:txBody>
            <a:bodyPr wrap="none">
              <a:spAutoFit/>
            </a:bodyPr>
            <a:lstStyle/>
            <a:p>
              <a:pPr>
                <a:spcBef>
                  <a:spcPct val="50000"/>
                </a:spcBef>
              </a:pPr>
              <a:r>
                <a:rPr lang="en-US" sz="1700">
                  <a:sym typeface="Symbol" pitchFamily="18" charset="2"/>
                </a:rPr>
                <a:t> </a:t>
              </a:r>
              <a:r>
                <a:rPr lang="en-US" sz="1700"/>
                <a:t>limb muscle contractions</a:t>
              </a:r>
            </a:p>
          </p:txBody>
        </p:sp>
        <p:sp>
          <p:nvSpPr>
            <p:cNvPr id="23559" name="Text Box 9"/>
            <p:cNvSpPr txBox="1">
              <a:spLocks noChangeArrowheads="1"/>
            </p:cNvSpPr>
            <p:nvPr/>
          </p:nvSpPr>
          <p:spPr bwMode="auto">
            <a:xfrm>
              <a:off x="3479" y="432"/>
              <a:ext cx="882" cy="231"/>
            </a:xfrm>
            <a:prstGeom prst="rect">
              <a:avLst/>
            </a:prstGeom>
            <a:solidFill>
              <a:schemeClr val="bg1"/>
            </a:solidFill>
            <a:ln w="15875">
              <a:solidFill>
                <a:schemeClr val="tx1"/>
              </a:solidFill>
              <a:miter lim="800000"/>
              <a:headEnd/>
              <a:tailEnd/>
            </a:ln>
          </p:spPr>
          <p:txBody>
            <a:bodyPr wrap="none">
              <a:spAutoFit/>
            </a:bodyPr>
            <a:lstStyle/>
            <a:p>
              <a:pPr>
                <a:spcBef>
                  <a:spcPct val="50000"/>
                </a:spcBef>
              </a:pPr>
              <a:r>
                <a:rPr lang="en-US" sz="1700">
                  <a:sym typeface="Symbol" pitchFamily="18" charset="2"/>
                </a:rPr>
                <a:t> </a:t>
              </a:r>
              <a:r>
                <a:rPr lang="en-US" sz="1700"/>
                <a:t>respiration</a:t>
              </a:r>
            </a:p>
          </p:txBody>
        </p:sp>
        <p:sp>
          <p:nvSpPr>
            <p:cNvPr id="23560" name="Text Box 10"/>
            <p:cNvSpPr txBox="1">
              <a:spLocks noChangeArrowheads="1"/>
            </p:cNvSpPr>
            <p:nvPr/>
          </p:nvSpPr>
          <p:spPr bwMode="auto">
            <a:xfrm>
              <a:off x="4463" y="432"/>
              <a:ext cx="1057" cy="231"/>
            </a:xfrm>
            <a:prstGeom prst="rect">
              <a:avLst/>
            </a:prstGeom>
            <a:solidFill>
              <a:schemeClr val="bg1"/>
            </a:solidFill>
            <a:ln w="15875">
              <a:solidFill>
                <a:schemeClr val="tx1"/>
              </a:solidFill>
              <a:miter lim="800000"/>
              <a:headEnd/>
              <a:tailEnd/>
            </a:ln>
          </p:spPr>
          <p:txBody>
            <a:bodyPr wrap="none">
              <a:spAutoFit/>
            </a:bodyPr>
            <a:lstStyle/>
            <a:p>
              <a:pPr>
                <a:spcBef>
                  <a:spcPct val="50000"/>
                </a:spcBef>
              </a:pPr>
              <a:r>
                <a:rPr lang="en-US" sz="1700">
                  <a:sym typeface="Symbol" pitchFamily="18" charset="2"/>
                </a:rPr>
                <a:t> </a:t>
              </a:r>
              <a:r>
                <a:rPr lang="en-US" sz="1700"/>
                <a:t>blood volume</a:t>
              </a:r>
            </a:p>
          </p:txBody>
        </p:sp>
        <p:cxnSp>
          <p:nvCxnSpPr>
            <p:cNvPr id="23561" name="AutoShape 14"/>
            <p:cNvCxnSpPr>
              <a:cxnSpLocks noChangeShapeType="1"/>
              <a:stCxn id="23557" idx="2"/>
              <a:endCxn id="23565" idx="0"/>
            </p:cNvCxnSpPr>
            <p:nvPr/>
          </p:nvCxnSpPr>
          <p:spPr bwMode="auto">
            <a:xfrm rot="16200000" flipH="1">
              <a:off x="1642" y="-83"/>
              <a:ext cx="429" cy="1933"/>
            </a:xfrm>
            <a:prstGeom prst="bentConnector3">
              <a:avLst>
                <a:gd name="adj1" fmla="val 49884"/>
              </a:avLst>
            </a:prstGeom>
            <a:noFill/>
            <a:ln w="15875">
              <a:solidFill>
                <a:schemeClr val="tx1"/>
              </a:solidFill>
              <a:miter lim="800000"/>
              <a:headEnd/>
              <a:tailEnd type="stealth" w="lg" len="lg"/>
            </a:ln>
          </p:spPr>
        </p:cxnSp>
        <p:cxnSp>
          <p:nvCxnSpPr>
            <p:cNvPr id="23562" name="AutoShape 15"/>
            <p:cNvCxnSpPr>
              <a:cxnSpLocks noChangeShapeType="1"/>
              <a:stCxn id="23558" idx="2"/>
              <a:endCxn id="23565" idx="0"/>
            </p:cNvCxnSpPr>
            <p:nvPr/>
          </p:nvCxnSpPr>
          <p:spPr bwMode="auto">
            <a:xfrm rot="16200000" flipH="1">
              <a:off x="2452" y="727"/>
              <a:ext cx="429" cy="313"/>
            </a:xfrm>
            <a:prstGeom prst="bentConnector3">
              <a:avLst>
                <a:gd name="adj1" fmla="val 49884"/>
              </a:avLst>
            </a:prstGeom>
            <a:noFill/>
            <a:ln w="15875">
              <a:solidFill>
                <a:schemeClr val="tx1"/>
              </a:solidFill>
              <a:miter lim="800000"/>
              <a:headEnd/>
              <a:tailEnd type="stealth" w="lg" len="lg"/>
            </a:ln>
          </p:spPr>
        </p:cxnSp>
        <p:cxnSp>
          <p:nvCxnSpPr>
            <p:cNvPr id="23563" name="AutoShape 16"/>
            <p:cNvCxnSpPr>
              <a:cxnSpLocks noChangeShapeType="1"/>
              <a:stCxn id="23559" idx="2"/>
              <a:endCxn id="23565" idx="0"/>
            </p:cNvCxnSpPr>
            <p:nvPr/>
          </p:nvCxnSpPr>
          <p:spPr bwMode="auto">
            <a:xfrm rot="5400000">
              <a:off x="3157" y="334"/>
              <a:ext cx="430" cy="1097"/>
            </a:xfrm>
            <a:prstGeom prst="bentConnector3">
              <a:avLst>
                <a:gd name="adj1" fmla="val 50000"/>
              </a:avLst>
            </a:prstGeom>
            <a:noFill/>
            <a:ln w="15875">
              <a:solidFill>
                <a:schemeClr val="tx1"/>
              </a:solidFill>
              <a:miter lim="800000"/>
              <a:headEnd/>
              <a:tailEnd type="stealth" w="lg" len="lg"/>
            </a:ln>
          </p:spPr>
        </p:cxnSp>
        <p:cxnSp>
          <p:nvCxnSpPr>
            <p:cNvPr id="23564" name="AutoShape 17"/>
            <p:cNvCxnSpPr>
              <a:cxnSpLocks noChangeShapeType="1"/>
              <a:stCxn id="23560" idx="2"/>
              <a:endCxn id="23565" idx="0"/>
            </p:cNvCxnSpPr>
            <p:nvPr/>
          </p:nvCxnSpPr>
          <p:spPr bwMode="auto">
            <a:xfrm rot="5400000">
              <a:off x="3693" y="-202"/>
              <a:ext cx="430" cy="2169"/>
            </a:xfrm>
            <a:prstGeom prst="bentConnector3">
              <a:avLst>
                <a:gd name="adj1" fmla="val 50000"/>
              </a:avLst>
            </a:prstGeom>
            <a:noFill/>
            <a:ln w="15875">
              <a:solidFill>
                <a:schemeClr val="tx1"/>
              </a:solidFill>
              <a:miter lim="800000"/>
              <a:headEnd/>
              <a:tailEnd type="stealth" w="lg" len="lg"/>
            </a:ln>
          </p:spPr>
        </p:cxnSp>
        <p:sp>
          <p:nvSpPr>
            <p:cNvPr id="23565" name="Text Box 4"/>
            <p:cNvSpPr txBox="1">
              <a:spLocks noChangeArrowheads="1"/>
            </p:cNvSpPr>
            <p:nvPr/>
          </p:nvSpPr>
          <p:spPr bwMode="auto">
            <a:xfrm>
              <a:off x="1866" y="1103"/>
              <a:ext cx="1913" cy="231"/>
            </a:xfrm>
            <a:prstGeom prst="rect">
              <a:avLst/>
            </a:prstGeom>
            <a:solidFill>
              <a:schemeClr val="bg1"/>
            </a:solidFill>
            <a:ln w="15875">
              <a:solidFill>
                <a:schemeClr val="tx1"/>
              </a:solidFill>
              <a:miter lim="800000"/>
              <a:headEnd/>
              <a:tailEnd/>
            </a:ln>
          </p:spPr>
          <p:txBody>
            <a:bodyPr wrap="none">
              <a:spAutoFit/>
            </a:bodyPr>
            <a:lstStyle/>
            <a:p>
              <a:pPr>
                <a:spcBef>
                  <a:spcPct val="50000"/>
                </a:spcBef>
              </a:pPr>
              <a:r>
                <a:rPr lang="en-US" sz="1700">
                  <a:sym typeface="Symbol" pitchFamily="18" charset="2"/>
                </a:rPr>
                <a:t></a:t>
              </a:r>
              <a:r>
                <a:rPr lang="en-US" sz="1700"/>
                <a:t> Peripheral venous pressure</a:t>
              </a:r>
            </a:p>
          </p:txBody>
        </p:sp>
        <p:sp>
          <p:nvSpPr>
            <p:cNvPr id="23566" name="Text Box 5"/>
            <p:cNvSpPr txBox="1">
              <a:spLocks noChangeArrowheads="1"/>
            </p:cNvSpPr>
            <p:nvPr/>
          </p:nvSpPr>
          <p:spPr bwMode="auto">
            <a:xfrm>
              <a:off x="1919" y="1516"/>
              <a:ext cx="1808" cy="231"/>
            </a:xfrm>
            <a:prstGeom prst="rect">
              <a:avLst/>
            </a:prstGeom>
            <a:solidFill>
              <a:schemeClr val="bg1"/>
            </a:solidFill>
            <a:ln w="15875">
              <a:solidFill>
                <a:schemeClr val="tx1"/>
              </a:solidFill>
              <a:miter lim="800000"/>
              <a:headEnd/>
              <a:tailEnd/>
            </a:ln>
          </p:spPr>
          <p:txBody>
            <a:bodyPr wrap="none">
              <a:spAutoFit/>
            </a:bodyPr>
            <a:lstStyle/>
            <a:p>
              <a:pPr>
                <a:spcBef>
                  <a:spcPct val="50000"/>
                </a:spcBef>
              </a:pPr>
              <a:r>
                <a:rPr lang="en-US" sz="1700">
                  <a:sym typeface="Symbol" pitchFamily="18" charset="2"/>
                </a:rPr>
                <a:t></a:t>
              </a:r>
              <a:r>
                <a:rPr lang="en-US" sz="1700"/>
                <a:t> Venous pressure gradient</a:t>
              </a:r>
            </a:p>
          </p:txBody>
        </p:sp>
        <p:sp>
          <p:nvSpPr>
            <p:cNvPr id="23567" name="Rectangle 7"/>
            <p:cNvSpPr>
              <a:spLocks noChangeArrowheads="1"/>
            </p:cNvSpPr>
            <p:nvPr/>
          </p:nvSpPr>
          <p:spPr bwMode="auto">
            <a:xfrm>
              <a:off x="1710" y="2342"/>
              <a:ext cx="2226" cy="231"/>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a:t>
              </a:r>
              <a:r>
                <a:rPr lang="en-US" sz="1700"/>
                <a:t> end diastolic ventricular volume</a:t>
              </a:r>
            </a:p>
          </p:txBody>
        </p:sp>
        <p:sp>
          <p:nvSpPr>
            <p:cNvPr id="23568" name="Text Box 11"/>
            <p:cNvSpPr txBox="1">
              <a:spLocks noChangeArrowheads="1"/>
            </p:cNvSpPr>
            <p:nvPr/>
          </p:nvSpPr>
          <p:spPr bwMode="auto">
            <a:xfrm>
              <a:off x="2276" y="2755"/>
              <a:ext cx="1094" cy="231"/>
            </a:xfrm>
            <a:prstGeom prst="rect">
              <a:avLst/>
            </a:prstGeom>
            <a:solidFill>
              <a:schemeClr val="bg1"/>
            </a:solidFill>
            <a:ln w="15875">
              <a:solidFill>
                <a:schemeClr val="tx1"/>
              </a:solidFill>
              <a:miter lim="800000"/>
              <a:headEnd/>
              <a:tailEnd/>
            </a:ln>
          </p:spPr>
          <p:txBody>
            <a:bodyPr wrap="none">
              <a:spAutoFit/>
            </a:bodyPr>
            <a:lstStyle/>
            <a:p>
              <a:pPr>
                <a:spcBef>
                  <a:spcPct val="50000"/>
                </a:spcBef>
              </a:pPr>
              <a:r>
                <a:rPr lang="en-US" sz="1700">
                  <a:sym typeface="Symbol" pitchFamily="18" charset="2"/>
                </a:rPr>
                <a:t> </a:t>
              </a:r>
              <a:r>
                <a:rPr lang="en-US" sz="1700"/>
                <a:t>stroke volume</a:t>
              </a:r>
            </a:p>
          </p:txBody>
        </p:sp>
        <p:sp>
          <p:nvSpPr>
            <p:cNvPr id="23569" name="Text Box 12"/>
            <p:cNvSpPr txBox="1">
              <a:spLocks noChangeArrowheads="1"/>
            </p:cNvSpPr>
            <p:nvPr/>
          </p:nvSpPr>
          <p:spPr bwMode="auto">
            <a:xfrm>
              <a:off x="2271" y="3168"/>
              <a:ext cx="1103" cy="231"/>
            </a:xfrm>
            <a:prstGeom prst="rect">
              <a:avLst/>
            </a:prstGeom>
            <a:solidFill>
              <a:schemeClr val="bg1"/>
            </a:solidFill>
            <a:ln w="15875">
              <a:solidFill>
                <a:schemeClr val="tx1"/>
              </a:solidFill>
              <a:miter lim="800000"/>
              <a:headEnd/>
              <a:tailEnd/>
            </a:ln>
          </p:spPr>
          <p:txBody>
            <a:bodyPr wrap="none">
              <a:spAutoFit/>
            </a:bodyPr>
            <a:lstStyle/>
            <a:p>
              <a:pPr>
                <a:spcBef>
                  <a:spcPct val="50000"/>
                </a:spcBef>
              </a:pPr>
              <a:r>
                <a:rPr lang="en-US" sz="1700">
                  <a:sym typeface="Symbol" pitchFamily="18" charset="2"/>
                </a:rPr>
                <a:t> </a:t>
              </a:r>
              <a:r>
                <a:rPr lang="en-US" sz="1700"/>
                <a:t>cardiac output</a:t>
              </a:r>
            </a:p>
          </p:txBody>
        </p:sp>
        <p:cxnSp>
          <p:nvCxnSpPr>
            <p:cNvPr id="23570" name="AutoShape 13"/>
            <p:cNvCxnSpPr>
              <a:cxnSpLocks noChangeShapeType="1"/>
              <a:stCxn id="23567" idx="2"/>
              <a:endCxn id="23568" idx="0"/>
            </p:cNvCxnSpPr>
            <p:nvPr/>
          </p:nvCxnSpPr>
          <p:spPr bwMode="auto">
            <a:xfrm>
              <a:off x="2823" y="2578"/>
              <a:ext cx="0" cy="172"/>
            </a:xfrm>
            <a:prstGeom prst="straightConnector1">
              <a:avLst/>
            </a:prstGeom>
            <a:noFill/>
            <a:ln w="15875">
              <a:solidFill>
                <a:schemeClr val="tx1"/>
              </a:solidFill>
              <a:round/>
              <a:headEnd/>
              <a:tailEnd type="stealth" w="lg" len="lg"/>
            </a:ln>
          </p:spPr>
        </p:cxnSp>
        <p:cxnSp>
          <p:nvCxnSpPr>
            <p:cNvPr id="23571" name="AutoShape 18"/>
            <p:cNvCxnSpPr>
              <a:cxnSpLocks noChangeShapeType="1"/>
              <a:stCxn id="23565" idx="2"/>
              <a:endCxn id="23566" idx="0"/>
            </p:cNvCxnSpPr>
            <p:nvPr/>
          </p:nvCxnSpPr>
          <p:spPr bwMode="auto">
            <a:xfrm>
              <a:off x="2823" y="1339"/>
              <a:ext cx="0" cy="172"/>
            </a:xfrm>
            <a:prstGeom prst="straightConnector1">
              <a:avLst/>
            </a:prstGeom>
            <a:noFill/>
            <a:ln w="15875">
              <a:solidFill>
                <a:schemeClr val="tx1"/>
              </a:solidFill>
              <a:round/>
              <a:headEnd/>
              <a:tailEnd type="stealth" w="lg" len="lg"/>
            </a:ln>
          </p:spPr>
        </p:cxnSp>
        <p:cxnSp>
          <p:nvCxnSpPr>
            <p:cNvPr id="23572" name="AutoShape 19"/>
            <p:cNvCxnSpPr>
              <a:cxnSpLocks noChangeShapeType="1"/>
              <a:stCxn id="23566" idx="2"/>
              <a:endCxn id="23574" idx="0"/>
            </p:cNvCxnSpPr>
            <p:nvPr/>
          </p:nvCxnSpPr>
          <p:spPr bwMode="auto">
            <a:xfrm>
              <a:off x="2823" y="1752"/>
              <a:ext cx="0" cy="172"/>
            </a:xfrm>
            <a:prstGeom prst="straightConnector1">
              <a:avLst/>
            </a:prstGeom>
            <a:noFill/>
            <a:ln w="15875">
              <a:solidFill>
                <a:schemeClr val="tx1"/>
              </a:solidFill>
              <a:round/>
              <a:headEnd/>
              <a:tailEnd type="stealth" w="lg" len="lg"/>
            </a:ln>
          </p:spPr>
        </p:cxnSp>
        <p:cxnSp>
          <p:nvCxnSpPr>
            <p:cNvPr id="23573" name="AutoShape 20"/>
            <p:cNvCxnSpPr>
              <a:cxnSpLocks noChangeShapeType="1"/>
              <a:stCxn id="23574" idx="2"/>
              <a:endCxn id="23567" idx="0"/>
            </p:cNvCxnSpPr>
            <p:nvPr/>
          </p:nvCxnSpPr>
          <p:spPr bwMode="auto">
            <a:xfrm>
              <a:off x="2823" y="2165"/>
              <a:ext cx="0" cy="172"/>
            </a:xfrm>
            <a:prstGeom prst="straightConnector1">
              <a:avLst/>
            </a:prstGeom>
            <a:noFill/>
            <a:ln w="15875">
              <a:solidFill>
                <a:schemeClr val="tx1"/>
              </a:solidFill>
              <a:round/>
              <a:headEnd/>
              <a:tailEnd type="stealth" w="lg" len="lg"/>
            </a:ln>
          </p:spPr>
        </p:cxnSp>
        <p:sp>
          <p:nvSpPr>
            <p:cNvPr id="23574" name="Text Box 21"/>
            <p:cNvSpPr txBox="1">
              <a:spLocks noChangeArrowheads="1"/>
            </p:cNvSpPr>
            <p:nvPr/>
          </p:nvSpPr>
          <p:spPr bwMode="auto">
            <a:xfrm>
              <a:off x="2283" y="1929"/>
              <a:ext cx="1080" cy="231"/>
            </a:xfrm>
            <a:prstGeom prst="rect">
              <a:avLst/>
            </a:prstGeom>
            <a:solidFill>
              <a:schemeClr val="bg1"/>
            </a:solidFill>
            <a:ln w="15875">
              <a:solidFill>
                <a:schemeClr val="tx1"/>
              </a:solidFill>
              <a:miter lim="800000"/>
              <a:headEnd/>
              <a:tailEnd/>
            </a:ln>
          </p:spPr>
          <p:txBody>
            <a:bodyPr wrap="none">
              <a:spAutoFit/>
            </a:bodyPr>
            <a:lstStyle/>
            <a:p>
              <a:pPr>
                <a:spcBef>
                  <a:spcPct val="50000"/>
                </a:spcBef>
              </a:pPr>
              <a:r>
                <a:rPr lang="en-US" sz="1700">
                  <a:sym typeface="Symbol" pitchFamily="18" charset="2"/>
                </a:rPr>
                <a:t> </a:t>
              </a:r>
              <a:r>
                <a:rPr lang="en-US" sz="1700"/>
                <a:t>venous return</a:t>
              </a:r>
            </a:p>
          </p:txBody>
        </p:sp>
        <p:cxnSp>
          <p:nvCxnSpPr>
            <p:cNvPr id="23575" name="AutoShape 22"/>
            <p:cNvCxnSpPr>
              <a:cxnSpLocks noChangeShapeType="1"/>
              <a:stCxn id="23568" idx="2"/>
              <a:endCxn id="23569" idx="0"/>
            </p:cNvCxnSpPr>
            <p:nvPr/>
          </p:nvCxnSpPr>
          <p:spPr bwMode="auto">
            <a:xfrm>
              <a:off x="2823" y="2991"/>
              <a:ext cx="0" cy="172"/>
            </a:xfrm>
            <a:prstGeom prst="straightConnector1">
              <a:avLst/>
            </a:prstGeom>
            <a:noFill/>
            <a:ln w="15875">
              <a:solidFill>
                <a:schemeClr val="tx1"/>
              </a:solidFill>
              <a:round/>
              <a:headEnd/>
              <a:tailEnd type="stealth" w="lg" len="lg"/>
            </a:ln>
          </p:spPr>
        </p:cxnSp>
      </p:grpSp>
      <p:sp>
        <p:nvSpPr>
          <p:cNvPr id="23556" name="Text Box 28"/>
          <p:cNvSpPr txBox="1">
            <a:spLocks noChangeArrowheads="1"/>
          </p:cNvSpPr>
          <p:nvPr/>
        </p:nvSpPr>
        <p:spPr bwMode="auto">
          <a:xfrm>
            <a:off x="457200" y="5559425"/>
            <a:ext cx="8305800" cy="1146175"/>
          </a:xfrm>
          <a:prstGeom prst="rect">
            <a:avLst/>
          </a:prstGeom>
          <a:solidFill>
            <a:schemeClr val="bg1"/>
          </a:solidFill>
          <a:ln w="19050">
            <a:solidFill>
              <a:schemeClr val="tx1"/>
            </a:solidFill>
            <a:miter lim="800000"/>
            <a:headEnd/>
            <a:tailEnd type="none" w="lg" len="lg"/>
          </a:ln>
        </p:spPr>
        <p:txBody>
          <a:bodyPr anchorCtr="1">
            <a:spAutoFit/>
          </a:bodyPr>
          <a:lstStyle/>
          <a:p>
            <a:r>
              <a:rPr lang="en-US" sz="1700" b="1" i="1" dirty="0">
                <a:latin typeface="Comic Sans MS" pitchFamily="66" charset="0"/>
              </a:rPr>
              <a:t>When cardiac output increases, increases in sympathetic stimulation of veins, respiration and muscle activity act rapidly to increase venous return.</a:t>
            </a:r>
          </a:p>
          <a:p>
            <a:r>
              <a:rPr lang="en-US" sz="1700" b="1" i="1" dirty="0">
                <a:latin typeface="Comic Sans MS" pitchFamily="66" charset="0"/>
              </a:rPr>
              <a:t>Blood volume may also increase with increased fluid intake and decreased excretion of urine.</a:t>
            </a: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15"/>
          <p:cNvGrpSpPr>
            <a:grpSpLocks/>
          </p:cNvGrpSpPr>
          <p:nvPr/>
        </p:nvGrpSpPr>
        <p:grpSpPr bwMode="auto">
          <a:xfrm>
            <a:off x="76200" y="609600"/>
            <a:ext cx="4495800" cy="6096000"/>
            <a:chOff x="0" y="384"/>
            <a:chExt cx="3149" cy="3936"/>
          </a:xfrm>
        </p:grpSpPr>
        <p:pic>
          <p:nvPicPr>
            <p:cNvPr id="24582" name="Picture 4" descr="cardiac_cycle"/>
            <p:cNvPicPr>
              <a:picLocks noChangeAspect="1" noChangeArrowheads="1"/>
            </p:cNvPicPr>
            <p:nvPr/>
          </p:nvPicPr>
          <p:blipFill>
            <a:blip r:embed="rId4" cstate="print"/>
            <a:srcRect/>
            <a:stretch>
              <a:fillRect/>
            </a:stretch>
          </p:blipFill>
          <p:spPr bwMode="auto">
            <a:xfrm>
              <a:off x="0" y="384"/>
              <a:ext cx="3149" cy="3936"/>
            </a:xfrm>
            <a:prstGeom prst="rect">
              <a:avLst/>
            </a:prstGeom>
            <a:noFill/>
            <a:ln w="9525">
              <a:noFill/>
              <a:miter lim="800000"/>
              <a:headEnd/>
              <a:tailEnd/>
            </a:ln>
          </p:spPr>
        </p:pic>
        <p:grpSp>
          <p:nvGrpSpPr>
            <p:cNvPr id="24583" name="Group 12"/>
            <p:cNvGrpSpPr>
              <a:grpSpLocks/>
            </p:cNvGrpSpPr>
            <p:nvPr/>
          </p:nvGrpSpPr>
          <p:grpSpPr bwMode="auto">
            <a:xfrm>
              <a:off x="794" y="1632"/>
              <a:ext cx="2134" cy="387"/>
              <a:chOff x="842" y="1584"/>
              <a:chExt cx="2134" cy="387"/>
            </a:xfrm>
          </p:grpSpPr>
          <p:sp>
            <p:nvSpPr>
              <p:cNvPr id="24584" name="Freeform 5"/>
              <p:cNvSpPr>
                <a:spLocks/>
              </p:cNvSpPr>
              <p:nvPr/>
            </p:nvSpPr>
            <p:spPr bwMode="auto">
              <a:xfrm>
                <a:off x="842" y="1859"/>
                <a:ext cx="2134" cy="112"/>
              </a:xfrm>
              <a:custGeom>
                <a:avLst/>
                <a:gdLst>
                  <a:gd name="T0" fmla="*/ 0 w 2134"/>
                  <a:gd name="T1" fmla="*/ 56 h 112"/>
                  <a:gd name="T2" fmla="*/ 139 w 2134"/>
                  <a:gd name="T3" fmla="*/ 8 h 112"/>
                  <a:gd name="T4" fmla="*/ 231 w 2134"/>
                  <a:gd name="T5" fmla="*/ 10 h 112"/>
                  <a:gd name="T6" fmla="*/ 310 w 2134"/>
                  <a:gd name="T7" fmla="*/ 59 h 112"/>
                  <a:gd name="T8" fmla="*/ 459 w 2134"/>
                  <a:gd name="T9" fmla="*/ 18 h 112"/>
                  <a:gd name="T10" fmla="*/ 521 w 2134"/>
                  <a:gd name="T11" fmla="*/ 90 h 112"/>
                  <a:gd name="T12" fmla="*/ 582 w 2134"/>
                  <a:gd name="T13" fmla="*/ 111 h 112"/>
                  <a:gd name="T14" fmla="*/ 659 w 2134"/>
                  <a:gd name="T15" fmla="*/ 96 h 112"/>
                  <a:gd name="T16" fmla="*/ 1111 w 2134"/>
                  <a:gd name="T17" fmla="*/ 49 h 112"/>
                  <a:gd name="T18" fmla="*/ 1180 w 2134"/>
                  <a:gd name="T19" fmla="*/ 44 h 112"/>
                  <a:gd name="T20" fmla="*/ 1231 w 2134"/>
                  <a:gd name="T21" fmla="*/ 35 h 112"/>
                  <a:gd name="T22" fmla="*/ 1253 w 2134"/>
                  <a:gd name="T23" fmla="*/ 56 h 112"/>
                  <a:gd name="T24" fmla="*/ 1294 w 2134"/>
                  <a:gd name="T25" fmla="*/ 92 h 112"/>
                  <a:gd name="T26" fmla="*/ 1549 w 2134"/>
                  <a:gd name="T27" fmla="*/ 97 h 112"/>
                  <a:gd name="T28" fmla="*/ 2134 w 2134"/>
                  <a:gd name="T29" fmla="*/ 50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34"/>
                  <a:gd name="T46" fmla="*/ 0 h 112"/>
                  <a:gd name="T47" fmla="*/ 2134 w 2134"/>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34" h="112">
                    <a:moveTo>
                      <a:pt x="0" y="56"/>
                    </a:moveTo>
                    <a:cubicBezTo>
                      <a:pt x="23" y="48"/>
                      <a:pt x="101" y="16"/>
                      <a:pt x="139" y="8"/>
                    </a:cubicBezTo>
                    <a:cubicBezTo>
                      <a:pt x="177" y="0"/>
                      <a:pt x="203" y="2"/>
                      <a:pt x="231" y="10"/>
                    </a:cubicBezTo>
                    <a:cubicBezTo>
                      <a:pt x="259" y="18"/>
                      <a:pt x="272" y="58"/>
                      <a:pt x="310" y="59"/>
                    </a:cubicBezTo>
                    <a:cubicBezTo>
                      <a:pt x="348" y="60"/>
                      <a:pt x="424" y="13"/>
                      <a:pt x="459" y="18"/>
                    </a:cubicBezTo>
                    <a:cubicBezTo>
                      <a:pt x="494" y="23"/>
                      <a:pt x="501" y="75"/>
                      <a:pt x="521" y="90"/>
                    </a:cubicBezTo>
                    <a:cubicBezTo>
                      <a:pt x="541" y="105"/>
                      <a:pt x="559" y="110"/>
                      <a:pt x="582" y="111"/>
                    </a:cubicBezTo>
                    <a:cubicBezTo>
                      <a:pt x="605" y="112"/>
                      <a:pt x="571" y="106"/>
                      <a:pt x="659" y="96"/>
                    </a:cubicBezTo>
                    <a:cubicBezTo>
                      <a:pt x="747" y="86"/>
                      <a:pt x="1025" y="58"/>
                      <a:pt x="1111" y="49"/>
                    </a:cubicBezTo>
                    <a:cubicBezTo>
                      <a:pt x="1197" y="41"/>
                      <a:pt x="1160" y="46"/>
                      <a:pt x="1180" y="44"/>
                    </a:cubicBezTo>
                    <a:cubicBezTo>
                      <a:pt x="1200" y="42"/>
                      <a:pt x="1219" y="33"/>
                      <a:pt x="1231" y="35"/>
                    </a:cubicBezTo>
                    <a:cubicBezTo>
                      <a:pt x="1243" y="37"/>
                      <a:pt x="1243" y="47"/>
                      <a:pt x="1253" y="56"/>
                    </a:cubicBezTo>
                    <a:cubicBezTo>
                      <a:pt x="1263" y="65"/>
                      <a:pt x="1245" y="85"/>
                      <a:pt x="1294" y="92"/>
                    </a:cubicBezTo>
                    <a:cubicBezTo>
                      <a:pt x="1343" y="99"/>
                      <a:pt x="1409" y="104"/>
                      <a:pt x="1549" y="97"/>
                    </a:cubicBezTo>
                    <a:cubicBezTo>
                      <a:pt x="1689" y="90"/>
                      <a:pt x="2012" y="60"/>
                      <a:pt x="2134" y="50"/>
                    </a:cubicBezTo>
                  </a:path>
                </a:pathLst>
              </a:custGeom>
              <a:noFill/>
              <a:ln w="31750" cap="flat" cmpd="sng">
                <a:solidFill>
                  <a:srgbClr val="0000FF"/>
                </a:solidFill>
                <a:prstDash val="solid"/>
                <a:round/>
                <a:headEnd/>
                <a:tailEnd/>
              </a:ln>
            </p:spPr>
            <p:txBody>
              <a:bodyPr rIns="45720">
                <a:spAutoFit/>
              </a:bodyPr>
              <a:lstStyle/>
              <a:p>
                <a:endParaRPr lang="en-US"/>
              </a:p>
            </p:txBody>
          </p:sp>
          <p:sp>
            <p:nvSpPr>
              <p:cNvPr id="24585" name="Text Box 6"/>
              <p:cNvSpPr txBox="1">
                <a:spLocks noChangeArrowheads="1"/>
              </p:cNvSpPr>
              <p:nvPr/>
            </p:nvSpPr>
            <p:spPr bwMode="auto">
              <a:xfrm>
                <a:off x="912" y="1584"/>
                <a:ext cx="186" cy="237"/>
              </a:xfrm>
              <a:prstGeom prst="rect">
                <a:avLst/>
              </a:prstGeom>
              <a:solidFill>
                <a:schemeClr val="bg1"/>
              </a:solidFill>
              <a:ln w="15875">
                <a:noFill/>
                <a:miter lim="800000"/>
                <a:headEnd/>
                <a:tailEnd/>
              </a:ln>
            </p:spPr>
            <p:txBody>
              <a:bodyPr wrap="none" rIns="45720">
                <a:spAutoFit/>
              </a:bodyPr>
              <a:lstStyle/>
              <a:p>
                <a:r>
                  <a:rPr lang="en-US" b="1"/>
                  <a:t>a</a:t>
                </a:r>
              </a:p>
            </p:txBody>
          </p:sp>
          <p:sp>
            <p:nvSpPr>
              <p:cNvPr id="24586" name="Text Box 7"/>
              <p:cNvSpPr txBox="1">
                <a:spLocks noChangeArrowheads="1"/>
              </p:cNvSpPr>
              <p:nvPr/>
            </p:nvSpPr>
            <p:spPr bwMode="auto">
              <a:xfrm>
                <a:off x="1233" y="1587"/>
                <a:ext cx="186" cy="237"/>
              </a:xfrm>
              <a:prstGeom prst="rect">
                <a:avLst/>
              </a:prstGeom>
              <a:solidFill>
                <a:schemeClr val="bg1"/>
              </a:solidFill>
              <a:ln w="15875">
                <a:noFill/>
                <a:miter lim="800000"/>
                <a:headEnd/>
                <a:tailEnd/>
              </a:ln>
            </p:spPr>
            <p:txBody>
              <a:bodyPr wrap="none" rIns="45720">
                <a:spAutoFit/>
              </a:bodyPr>
              <a:lstStyle/>
              <a:p>
                <a:r>
                  <a:rPr lang="en-US" b="1"/>
                  <a:t>c</a:t>
                </a:r>
              </a:p>
            </p:txBody>
          </p:sp>
          <p:sp>
            <p:nvSpPr>
              <p:cNvPr id="24587" name="Text Box 8"/>
              <p:cNvSpPr txBox="1">
                <a:spLocks noChangeArrowheads="1"/>
              </p:cNvSpPr>
              <p:nvPr/>
            </p:nvSpPr>
            <p:spPr bwMode="auto">
              <a:xfrm>
                <a:off x="1872" y="1632"/>
                <a:ext cx="185" cy="237"/>
              </a:xfrm>
              <a:prstGeom prst="rect">
                <a:avLst/>
              </a:prstGeom>
              <a:solidFill>
                <a:schemeClr val="bg1"/>
              </a:solidFill>
              <a:ln w="15875">
                <a:noFill/>
                <a:miter lim="800000"/>
                <a:headEnd/>
                <a:tailEnd/>
              </a:ln>
            </p:spPr>
            <p:txBody>
              <a:bodyPr wrap="none" rIns="45720">
                <a:spAutoFit/>
              </a:bodyPr>
              <a:lstStyle/>
              <a:p>
                <a:r>
                  <a:rPr lang="en-US" b="1"/>
                  <a:t>v</a:t>
                </a:r>
              </a:p>
            </p:txBody>
          </p:sp>
        </p:grpSp>
      </p:grpSp>
      <p:sp>
        <p:nvSpPr>
          <p:cNvPr id="24579" name="Rectangle 2"/>
          <p:cNvSpPr>
            <a:spLocks noGrp="1" noChangeArrowheads="1"/>
          </p:cNvSpPr>
          <p:nvPr>
            <p:ph type="title"/>
          </p:nvPr>
        </p:nvSpPr>
        <p:spPr>
          <a:xfrm>
            <a:off x="2362200" y="93663"/>
            <a:ext cx="4211638" cy="382587"/>
          </a:xfrm>
          <a:ln cap="flat" algn="ctr"/>
        </p:spPr>
        <p:txBody>
          <a:bodyPr lIns="45720" tIns="45720" rIns="45720" bIns="45720"/>
          <a:lstStyle/>
          <a:p>
            <a:pPr eaLnBrk="1" hangingPunct="1"/>
            <a:r>
              <a:rPr lang="en-US" smtClean="0"/>
              <a:t>Venous pressure waves in cardiac cycle</a:t>
            </a:r>
          </a:p>
        </p:txBody>
      </p:sp>
      <p:sp>
        <p:nvSpPr>
          <p:cNvPr id="24580" name="Text Box 11"/>
          <p:cNvSpPr txBox="1">
            <a:spLocks noChangeArrowheads="1"/>
          </p:cNvSpPr>
          <p:nvPr/>
        </p:nvSpPr>
        <p:spPr bwMode="auto">
          <a:xfrm>
            <a:off x="4724400" y="1143000"/>
            <a:ext cx="3962400" cy="2436813"/>
          </a:xfrm>
          <a:prstGeom prst="rect">
            <a:avLst/>
          </a:prstGeom>
          <a:solidFill>
            <a:schemeClr val="bg1"/>
          </a:solidFill>
          <a:ln w="15875">
            <a:solidFill>
              <a:srgbClr val="000000"/>
            </a:solidFill>
            <a:miter lim="800000"/>
            <a:headEnd/>
            <a:tailEnd/>
          </a:ln>
        </p:spPr>
        <p:txBody>
          <a:bodyPr rIns="45720">
            <a:spAutoFit/>
          </a:bodyPr>
          <a:lstStyle/>
          <a:p>
            <a:r>
              <a:rPr lang="en-US" sz="1700" u="sng"/>
              <a:t>a wave:</a:t>
            </a:r>
            <a:r>
              <a:rPr lang="en-US" sz="1700"/>
              <a:t> right atrial contraction</a:t>
            </a:r>
          </a:p>
          <a:p>
            <a:r>
              <a:rPr lang="en-US" sz="1700" u="sng"/>
              <a:t>c wave:</a:t>
            </a:r>
            <a:r>
              <a:rPr lang="en-US" sz="1700"/>
              <a:t> upslope due to bulging of tricuspid (or mitral) valve into atrium; pressure drops when ventricle ejects blood</a:t>
            </a:r>
          </a:p>
          <a:p>
            <a:r>
              <a:rPr lang="en-US" sz="1700" u="sng"/>
              <a:t>v wave:</a:t>
            </a:r>
            <a:r>
              <a:rPr lang="en-US" sz="1700"/>
              <a:t> atrial pressure increases during ventricular ejection as atrium fills; pressure drops when tricuspid valve opens</a:t>
            </a:r>
          </a:p>
        </p:txBody>
      </p:sp>
      <p:sp>
        <p:nvSpPr>
          <p:cNvPr id="24581" name="Text Box 14"/>
          <p:cNvSpPr txBox="1">
            <a:spLocks noChangeArrowheads="1"/>
          </p:cNvSpPr>
          <p:nvPr/>
        </p:nvSpPr>
        <p:spPr bwMode="auto">
          <a:xfrm>
            <a:off x="4876800" y="3886200"/>
            <a:ext cx="3733800" cy="2381250"/>
          </a:xfrm>
          <a:prstGeom prst="rect">
            <a:avLst/>
          </a:prstGeom>
          <a:solidFill>
            <a:schemeClr val="bg1"/>
          </a:solidFill>
          <a:ln w="15875">
            <a:solidFill>
              <a:srgbClr val="000000"/>
            </a:solidFill>
            <a:miter lim="800000"/>
            <a:headEnd/>
            <a:tailEnd/>
          </a:ln>
        </p:spPr>
        <p:txBody>
          <a:bodyPr rIns="45720">
            <a:spAutoFit/>
          </a:bodyPr>
          <a:lstStyle/>
          <a:p>
            <a:pPr>
              <a:lnSpc>
                <a:spcPct val="110000"/>
              </a:lnSpc>
            </a:pPr>
            <a:r>
              <a:rPr lang="en-US" sz="1700"/>
              <a:t>Venous pressure may be estimated as the height of blood in the external jugular vein with the vein occluded distally.</a:t>
            </a:r>
          </a:p>
          <a:p>
            <a:pPr>
              <a:lnSpc>
                <a:spcPct val="110000"/>
              </a:lnSpc>
            </a:pPr>
            <a:r>
              <a:rPr lang="en-US" sz="1700"/>
              <a:t>This pressure is an estimate of preload for the right ventricle.</a:t>
            </a:r>
          </a:p>
          <a:p>
            <a:pPr>
              <a:lnSpc>
                <a:spcPct val="110000"/>
              </a:lnSpc>
            </a:pPr>
            <a:r>
              <a:rPr lang="en-US" sz="1700"/>
              <a:t>Elevated pressure suggests ventricular dysfunction.</a:t>
            </a: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143000" y="186829"/>
            <a:ext cx="6781800" cy="727571"/>
          </a:xfrm>
          <a:ln cap="flat" algn="ctr"/>
        </p:spPr>
        <p:txBody>
          <a:bodyPr lIns="45720" tIns="45720" rIns="45720" bIns="45720"/>
          <a:lstStyle/>
          <a:p>
            <a:pPr eaLnBrk="1" hangingPunct="1"/>
            <a:r>
              <a:rPr lang="en-US" b="1" dirty="0" smtClean="0"/>
              <a:t>Because the vascular system is a closed circuit, failure of the left ventricle leads to failure of the right ventricle</a:t>
            </a:r>
          </a:p>
        </p:txBody>
      </p:sp>
      <p:sp>
        <p:nvSpPr>
          <p:cNvPr id="25603" name="Text Box 26"/>
          <p:cNvSpPr txBox="1">
            <a:spLocks noChangeArrowheads="1"/>
          </p:cNvSpPr>
          <p:nvPr/>
        </p:nvSpPr>
        <p:spPr bwMode="auto">
          <a:xfrm>
            <a:off x="3429000" y="1066800"/>
            <a:ext cx="5562600" cy="1400383"/>
          </a:xfrm>
          <a:prstGeom prst="rect">
            <a:avLst/>
          </a:prstGeom>
          <a:solidFill>
            <a:schemeClr val="bg1"/>
          </a:solidFill>
          <a:ln w="15875">
            <a:solidFill>
              <a:srgbClr val="000000"/>
            </a:solidFill>
            <a:miter lim="800000"/>
            <a:headEnd/>
            <a:tailEnd type="none" w="lg" len="lg"/>
          </a:ln>
        </p:spPr>
        <p:txBody>
          <a:bodyPr wrap="square" anchor="ctr">
            <a:spAutoFit/>
          </a:bodyPr>
          <a:lstStyle/>
          <a:p>
            <a:r>
              <a:rPr lang="en-US" sz="1700" dirty="0" smtClean="0"/>
              <a:t>Early diagnostic signs of heart failure include breathlessness on exercise, limitations of physical activity, orthopnea, pulmonary rales, peripheral edema, and raised jugular venous pressure.</a:t>
            </a:r>
          </a:p>
          <a:p>
            <a:r>
              <a:rPr lang="en-US" sz="1700" dirty="0" smtClean="0"/>
              <a:t>(</a:t>
            </a:r>
            <a:r>
              <a:rPr lang="en-US" sz="1600" dirty="0" smtClean="0"/>
              <a:t>Vascular Health and Risk Management, </a:t>
            </a:r>
            <a:r>
              <a:rPr lang="en-US" sz="1600" dirty="0" err="1" smtClean="0"/>
              <a:t>vol</a:t>
            </a:r>
            <a:r>
              <a:rPr lang="en-US" sz="1600" dirty="0" smtClean="0"/>
              <a:t> 7, p 591 2011)</a:t>
            </a:r>
            <a:endParaRPr lang="en-US" sz="1700" dirty="0"/>
          </a:p>
        </p:txBody>
      </p:sp>
      <p:cxnSp>
        <p:nvCxnSpPr>
          <p:cNvPr id="25607" name="AutoShape 35"/>
          <p:cNvCxnSpPr>
            <a:cxnSpLocks noChangeShapeType="1"/>
            <a:stCxn id="25612" idx="3"/>
            <a:endCxn id="25624" idx="1"/>
          </p:cNvCxnSpPr>
          <p:nvPr/>
        </p:nvCxnSpPr>
        <p:spPr bwMode="auto">
          <a:xfrm>
            <a:off x="3251200" y="3394756"/>
            <a:ext cx="939800" cy="3288"/>
          </a:xfrm>
          <a:prstGeom prst="straightConnector1">
            <a:avLst/>
          </a:prstGeom>
          <a:noFill/>
          <a:ln w="15875">
            <a:solidFill>
              <a:schemeClr val="tx1"/>
            </a:solidFill>
            <a:round/>
            <a:headEnd/>
            <a:tailEnd type="stealth" w="lg" len="lg"/>
          </a:ln>
        </p:spPr>
      </p:cxnSp>
      <p:cxnSp>
        <p:nvCxnSpPr>
          <p:cNvPr id="25614" name="AutoShape 10"/>
          <p:cNvCxnSpPr>
            <a:cxnSpLocks noChangeShapeType="1"/>
            <a:stCxn id="25610" idx="2"/>
            <a:endCxn id="25611" idx="0"/>
          </p:cNvCxnSpPr>
          <p:nvPr/>
        </p:nvCxnSpPr>
        <p:spPr bwMode="auto">
          <a:xfrm>
            <a:off x="2068513" y="2063977"/>
            <a:ext cx="0" cy="325664"/>
          </a:xfrm>
          <a:prstGeom prst="straightConnector1">
            <a:avLst/>
          </a:prstGeom>
          <a:noFill/>
          <a:ln w="15875">
            <a:solidFill>
              <a:srgbClr val="000000"/>
            </a:solidFill>
            <a:round/>
            <a:headEnd/>
            <a:tailEnd type="stealth" w="lg" len="lg"/>
          </a:ln>
        </p:spPr>
      </p:cxnSp>
      <p:cxnSp>
        <p:nvCxnSpPr>
          <p:cNvPr id="25615" name="AutoShape 11"/>
          <p:cNvCxnSpPr>
            <a:cxnSpLocks noChangeShapeType="1"/>
            <a:stCxn id="25611" idx="2"/>
            <a:endCxn id="25612" idx="0"/>
          </p:cNvCxnSpPr>
          <p:nvPr/>
        </p:nvCxnSpPr>
        <p:spPr bwMode="auto">
          <a:xfrm>
            <a:off x="2068513" y="2756354"/>
            <a:ext cx="0" cy="325664"/>
          </a:xfrm>
          <a:prstGeom prst="straightConnector1">
            <a:avLst/>
          </a:prstGeom>
          <a:noFill/>
          <a:ln w="15875">
            <a:solidFill>
              <a:srgbClr val="000000"/>
            </a:solidFill>
            <a:round/>
            <a:headEnd/>
            <a:tailEnd type="stealth" w="lg" len="lg"/>
          </a:ln>
        </p:spPr>
      </p:cxnSp>
      <p:cxnSp>
        <p:nvCxnSpPr>
          <p:cNvPr id="25616" name="AutoShape 12"/>
          <p:cNvCxnSpPr>
            <a:cxnSpLocks noChangeShapeType="1"/>
            <a:stCxn id="25612" idx="2"/>
            <a:endCxn id="25622" idx="0"/>
          </p:cNvCxnSpPr>
          <p:nvPr/>
        </p:nvCxnSpPr>
        <p:spPr bwMode="auto">
          <a:xfrm flipH="1">
            <a:off x="2067719" y="3707493"/>
            <a:ext cx="794" cy="325664"/>
          </a:xfrm>
          <a:prstGeom prst="straightConnector1">
            <a:avLst/>
          </a:prstGeom>
          <a:noFill/>
          <a:ln w="15875">
            <a:solidFill>
              <a:srgbClr val="000000"/>
            </a:solidFill>
            <a:round/>
            <a:headEnd/>
            <a:tailEnd type="stealth" w="lg" len="lg"/>
          </a:ln>
        </p:spPr>
      </p:cxnSp>
      <p:cxnSp>
        <p:nvCxnSpPr>
          <p:cNvPr id="25617" name="AutoShape 14"/>
          <p:cNvCxnSpPr>
            <a:cxnSpLocks noChangeShapeType="1"/>
            <a:stCxn id="25609" idx="2"/>
            <a:endCxn id="25610" idx="0"/>
          </p:cNvCxnSpPr>
          <p:nvPr/>
        </p:nvCxnSpPr>
        <p:spPr bwMode="auto">
          <a:xfrm>
            <a:off x="2068513" y="1371600"/>
            <a:ext cx="0" cy="325664"/>
          </a:xfrm>
          <a:prstGeom prst="straightConnector1">
            <a:avLst/>
          </a:prstGeom>
          <a:noFill/>
          <a:ln w="15875">
            <a:solidFill>
              <a:srgbClr val="000000"/>
            </a:solidFill>
            <a:round/>
            <a:headEnd/>
            <a:tailEnd type="stealth" w="lg" len="lg"/>
          </a:ln>
        </p:spPr>
      </p:cxnSp>
      <p:cxnSp>
        <p:nvCxnSpPr>
          <p:cNvPr id="25619" name="AutoShape 23"/>
          <p:cNvCxnSpPr>
            <a:cxnSpLocks noChangeShapeType="1"/>
            <a:stCxn id="25620" idx="2"/>
            <a:endCxn id="25618" idx="0"/>
          </p:cNvCxnSpPr>
          <p:nvPr/>
        </p:nvCxnSpPr>
        <p:spPr bwMode="auto">
          <a:xfrm>
            <a:off x="2068513" y="5092247"/>
            <a:ext cx="0" cy="325664"/>
          </a:xfrm>
          <a:prstGeom prst="straightConnector1">
            <a:avLst/>
          </a:prstGeom>
          <a:noFill/>
          <a:ln w="15875">
            <a:solidFill>
              <a:srgbClr val="000000"/>
            </a:solidFill>
            <a:round/>
            <a:headEnd/>
            <a:tailEnd type="stealth" w="lg" len="lg"/>
          </a:ln>
        </p:spPr>
      </p:cxnSp>
      <p:cxnSp>
        <p:nvCxnSpPr>
          <p:cNvPr id="25621" name="AutoShape 34"/>
          <p:cNvCxnSpPr>
            <a:cxnSpLocks noChangeShapeType="1"/>
            <a:stCxn id="25618" idx="2"/>
            <a:endCxn id="25613" idx="0"/>
          </p:cNvCxnSpPr>
          <p:nvPr/>
        </p:nvCxnSpPr>
        <p:spPr bwMode="auto">
          <a:xfrm>
            <a:off x="2068513" y="5784624"/>
            <a:ext cx="0" cy="325663"/>
          </a:xfrm>
          <a:prstGeom prst="straightConnector1">
            <a:avLst/>
          </a:prstGeom>
          <a:noFill/>
          <a:ln w="15875">
            <a:solidFill>
              <a:schemeClr val="tx1"/>
            </a:solidFill>
            <a:round/>
            <a:headEnd/>
            <a:tailEnd type="stealth" w="lg" len="lg"/>
          </a:ln>
        </p:spPr>
      </p:cxnSp>
      <p:grpSp>
        <p:nvGrpSpPr>
          <p:cNvPr id="32" name="Group 31"/>
          <p:cNvGrpSpPr/>
          <p:nvPr/>
        </p:nvGrpSpPr>
        <p:grpSpPr>
          <a:xfrm>
            <a:off x="533400" y="1004887"/>
            <a:ext cx="7010400" cy="5472113"/>
            <a:chOff x="533400" y="1004887"/>
            <a:chExt cx="7010400" cy="5472113"/>
          </a:xfrm>
        </p:grpSpPr>
        <p:grpSp>
          <p:nvGrpSpPr>
            <p:cNvPr id="31" name="Group 30"/>
            <p:cNvGrpSpPr/>
            <p:nvPr/>
          </p:nvGrpSpPr>
          <p:grpSpPr>
            <a:xfrm>
              <a:off x="4191000" y="3214687"/>
              <a:ext cx="3352800" cy="1738313"/>
              <a:chOff x="4191000" y="3214687"/>
              <a:chExt cx="3352800" cy="1738313"/>
            </a:xfrm>
          </p:grpSpPr>
          <p:sp>
            <p:nvSpPr>
              <p:cNvPr id="25624" name="Text Box 15"/>
              <p:cNvSpPr txBox="1">
                <a:spLocks noChangeArrowheads="1"/>
              </p:cNvSpPr>
              <p:nvPr/>
            </p:nvSpPr>
            <p:spPr bwMode="auto">
              <a:xfrm>
                <a:off x="4191000" y="3214687"/>
                <a:ext cx="3352800" cy="366713"/>
              </a:xfrm>
              <a:prstGeom prst="rect">
                <a:avLst/>
              </a:prstGeom>
              <a:solidFill>
                <a:schemeClr val="bg1"/>
              </a:solidFill>
              <a:ln w="15875" algn="ctr">
                <a:solidFill>
                  <a:srgbClr val="000000"/>
                </a:solidFill>
                <a:miter lim="800000"/>
                <a:headEnd/>
                <a:tailEnd type="none" w="lg" len="lg"/>
              </a:ln>
            </p:spPr>
            <p:txBody>
              <a:bodyPr anchor="ctr">
                <a:spAutoFit/>
              </a:bodyPr>
              <a:lstStyle/>
              <a:p>
                <a:r>
                  <a:rPr lang="en-US" sz="1700" dirty="0">
                    <a:sym typeface="Symbol" pitchFamily="18" charset="2"/>
                  </a:rPr>
                  <a:t></a:t>
                </a:r>
                <a:r>
                  <a:rPr lang="en-US" sz="1700" dirty="0"/>
                  <a:t> Pulmonary capillary pressure</a:t>
                </a:r>
              </a:p>
            </p:txBody>
          </p:sp>
          <p:sp>
            <p:nvSpPr>
              <p:cNvPr id="25625" name="Text Box 17"/>
              <p:cNvSpPr txBox="1">
                <a:spLocks noChangeArrowheads="1"/>
              </p:cNvSpPr>
              <p:nvPr/>
            </p:nvSpPr>
            <p:spPr bwMode="auto">
              <a:xfrm>
                <a:off x="4819650" y="3900487"/>
                <a:ext cx="2095500" cy="366713"/>
              </a:xfrm>
              <a:prstGeom prst="rect">
                <a:avLst/>
              </a:prstGeom>
              <a:solidFill>
                <a:schemeClr val="bg1"/>
              </a:solidFill>
              <a:ln w="15875" algn="ctr">
                <a:solidFill>
                  <a:srgbClr val="000000"/>
                </a:solidFill>
                <a:miter lim="800000"/>
                <a:headEnd/>
                <a:tailEnd type="none" w="lg" len="lg"/>
              </a:ln>
            </p:spPr>
            <p:txBody>
              <a:bodyPr anchor="ctr">
                <a:spAutoFit/>
              </a:bodyPr>
              <a:lstStyle/>
              <a:p>
                <a:r>
                  <a:rPr lang="en-US" sz="1700"/>
                  <a:t>Pulmonary edema</a:t>
                </a:r>
              </a:p>
            </p:txBody>
          </p:sp>
          <p:sp>
            <p:nvSpPr>
              <p:cNvPr id="25626" name="Text Box 18"/>
              <p:cNvSpPr txBox="1">
                <a:spLocks noChangeArrowheads="1"/>
              </p:cNvSpPr>
              <p:nvPr/>
            </p:nvSpPr>
            <p:spPr bwMode="auto">
              <a:xfrm>
                <a:off x="5278438" y="4586287"/>
                <a:ext cx="1177925" cy="366713"/>
              </a:xfrm>
              <a:prstGeom prst="rect">
                <a:avLst/>
              </a:prstGeom>
              <a:solidFill>
                <a:schemeClr val="bg1"/>
              </a:solidFill>
              <a:ln w="15875" algn="ctr">
                <a:solidFill>
                  <a:srgbClr val="000000"/>
                </a:solidFill>
                <a:miter lim="800000"/>
                <a:headEnd/>
                <a:tailEnd type="none" w="lg" len="lg"/>
              </a:ln>
            </p:spPr>
            <p:txBody>
              <a:bodyPr anchor="ctr">
                <a:spAutoFit/>
              </a:bodyPr>
              <a:lstStyle/>
              <a:p>
                <a:r>
                  <a:rPr lang="en-US" sz="1700"/>
                  <a:t>dyspnea</a:t>
                </a:r>
              </a:p>
            </p:txBody>
          </p:sp>
          <p:cxnSp>
            <p:nvCxnSpPr>
              <p:cNvPr id="25627" name="AutoShape 20"/>
              <p:cNvCxnSpPr>
                <a:cxnSpLocks noChangeShapeType="1"/>
                <a:stCxn id="25624" idx="2"/>
                <a:endCxn id="25625" idx="0"/>
              </p:cNvCxnSpPr>
              <p:nvPr/>
            </p:nvCxnSpPr>
            <p:spPr bwMode="auto">
              <a:xfrm>
                <a:off x="5867400" y="3589337"/>
                <a:ext cx="0" cy="303213"/>
              </a:xfrm>
              <a:prstGeom prst="straightConnector1">
                <a:avLst/>
              </a:prstGeom>
              <a:noFill/>
              <a:ln w="15875">
                <a:solidFill>
                  <a:srgbClr val="000000"/>
                </a:solidFill>
                <a:round/>
                <a:headEnd/>
                <a:tailEnd type="stealth" w="lg" len="lg"/>
              </a:ln>
            </p:spPr>
          </p:cxnSp>
          <p:cxnSp>
            <p:nvCxnSpPr>
              <p:cNvPr id="25628" name="AutoShape 21"/>
              <p:cNvCxnSpPr>
                <a:cxnSpLocks noChangeShapeType="1"/>
                <a:stCxn id="25625" idx="2"/>
                <a:endCxn id="25626" idx="0"/>
              </p:cNvCxnSpPr>
              <p:nvPr/>
            </p:nvCxnSpPr>
            <p:spPr bwMode="auto">
              <a:xfrm>
                <a:off x="5867400" y="4275137"/>
                <a:ext cx="0" cy="303213"/>
              </a:xfrm>
              <a:prstGeom prst="straightConnector1">
                <a:avLst/>
              </a:prstGeom>
              <a:noFill/>
              <a:ln w="15875">
                <a:solidFill>
                  <a:srgbClr val="000000"/>
                </a:solidFill>
                <a:round/>
                <a:headEnd/>
                <a:tailEnd type="stealth" w="lg" len="lg"/>
              </a:ln>
            </p:spPr>
          </p:cxnSp>
        </p:grpSp>
        <p:sp>
          <p:nvSpPr>
            <p:cNvPr id="25605" name="Text Box 24"/>
            <p:cNvSpPr txBox="1">
              <a:spLocks noChangeArrowheads="1"/>
            </p:cNvSpPr>
            <p:nvPr/>
          </p:nvSpPr>
          <p:spPr bwMode="auto">
            <a:xfrm>
              <a:off x="4773612" y="6110287"/>
              <a:ext cx="2203450" cy="366713"/>
            </a:xfrm>
            <a:prstGeom prst="rect">
              <a:avLst/>
            </a:prstGeom>
            <a:solidFill>
              <a:schemeClr val="bg1"/>
            </a:solidFill>
            <a:ln w="15875" algn="ctr">
              <a:solidFill>
                <a:srgbClr val="000000"/>
              </a:solidFill>
              <a:miter lim="800000"/>
              <a:headEnd/>
              <a:tailEnd type="none" w="lg" len="lg"/>
            </a:ln>
          </p:spPr>
          <p:txBody>
            <a:bodyPr anchor="ctr">
              <a:spAutoFit/>
            </a:bodyPr>
            <a:lstStyle/>
            <a:p>
              <a:r>
                <a:rPr lang="en-US" sz="1700"/>
                <a:t>Dependent edema</a:t>
              </a:r>
            </a:p>
          </p:txBody>
        </p:sp>
        <p:cxnSp>
          <p:nvCxnSpPr>
            <p:cNvPr id="25606" name="AutoShape 25"/>
            <p:cNvCxnSpPr>
              <a:cxnSpLocks noChangeShapeType="1"/>
              <a:stCxn id="25613" idx="3"/>
              <a:endCxn id="25605" idx="1"/>
            </p:cNvCxnSpPr>
            <p:nvPr/>
          </p:nvCxnSpPr>
          <p:spPr bwMode="auto">
            <a:xfrm>
              <a:off x="3603625" y="6293644"/>
              <a:ext cx="1169987" cy="0"/>
            </a:xfrm>
            <a:prstGeom prst="straightConnector1">
              <a:avLst/>
            </a:prstGeom>
            <a:noFill/>
            <a:ln w="15875">
              <a:solidFill>
                <a:srgbClr val="000000"/>
              </a:solidFill>
              <a:round/>
              <a:headEnd/>
              <a:tailEnd type="stealth" w="lg" len="lg"/>
            </a:ln>
          </p:spPr>
        </p:cxnSp>
        <p:grpSp>
          <p:nvGrpSpPr>
            <p:cNvPr id="30" name="Group 29"/>
            <p:cNvGrpSpPr/>
            <p:nvPr/>
          </p:nvGrpSpPr>
          <p:grpSpPr>
            <a:xfrm>
              <a:off x="533400" y="1004887"/>
              <a:ext cx="3070225" cy="5472113"/>
              <a:chOff x="533400" y="1004887"/>
              <a:chExt cx="3070225" cy="5472113"/>
            </a:xfrm>
          </p:grpSpPr>
          <p:sp>
            <p:nvSpPr>
              <p:cNvPr id="25609" name="Text Box 3"/>
              <p:cNvSpPr txBox="1">
                <a:spLocks noChangeArrowheads="1"/>
              </p:cNvSpPr>
              <p:nvPr/>
            </p:nvSpPr>
            <p:spPr bwMode="auto">
              <a:xfrm>
                <a:off x="887413" y="1004887"/>
                <a:ext cx="2362200" cy="366713"/>
              </a:xfrm>
              <a:prstGeom prst="rect">
                <a:avLst/>
              </a:prstGeom>
              <a:solidFill>
                <a:schemeClr val="bg1"/>
              </a:solidFill>
              <a:ln w="15875" algn="ctr">
                <a:solidFill>
                  <a:srgbClr val="000000"/>
                </a:solidFill>
                <a:miter lim="800000"/>
                <a:headEnd/>
                <a:tailEnd/>
              </a:ln>
            </p:spPr>
            <p:txBody>
              <a:bodyPr anchor="ctr">
                <a:spAutoFit/>
              </a:bodyPr>
              <a:lstStyle/>
              <a:p>
                <a:r>
                  <a:rPr lang="en-US" sz="1700" dirty="0"/>
                  <a:t>Left ventricular failure</a:t>
                </a:r>
              </a:p>
            </p:txBody>
          </p:sp>
          <p:sp>
            <p:nvSpPr>
              <p:cNvPr id="25610" name="Text Box 4"/>
              <p:cNvSpPr txBox="1">
                <a:spLocks noChangeArrowheads="1"/>
              </p:cNvSpPr>
              <p:nvPr/>
            </p:nvSpPr>
            <p:spPr bwMode="auto">
              <a:xfrm>
                <a:off x="1690688" y="1697264"/>
                <a:ext cx="755650" cy="366713"/>
              </a:xfrm>
              <a:prstGeom prst="rect">
                <a:avLst/>
              </a:prstGeom>
              <a:solidFill>
                <a:schemeClr val="bg1"/>
              </a:solidFill>
              <a:ln w="15875" algn="ctr">
                <a:solidFill>
                  <a:srgbClr val="000000"/>
                </a:solidFill>
                <a:miter lim="800000"/>
                <a:headEnd/>
                <a:tailEnd/>
              </a:ln>
            </p:spPr>
            <p:txBody>
              <a:bodyPr anchor="ctr">
                <a:spAutoFit/>
              </a:bodyPr>
              <a:lstStyle/>
              <a:p>
                <a:r>
                  <a:rPr lang="en-US" sz="1700">
                    <a:sym typeface="Symbol" pitchFamily="18" charset="2"/>
                  </a:rPr>
                  <a:t></a:t>
                </a:r>
                <a:r>
                  <a:rPr lang="en-US" sz="1700"/>
                  <a:t> CO</a:t>
                </a:r>
              </a:p>
            </p:txBody>
          </p:sp>
          <p:sp>
            <p:nvSpPr>
              <p:cNvPr id="25611" name="Text Box 5"/>
              <p:cNvSpPr txBox="1">
                <a:spLocks noChangeArrowheads="1"/>
              </p:cNvSpPr>
              <p:nvPr/>
            </p:nvSpPr>
            <p:spPr bwMode="auto">
              <a:xfrm>
                <a:off x="922338" y="2389641"/>
                <a:ext cx="2292350" cy="366713"/>
              </a:xfrm>
              <a:prstGeom prst="rect">
                <a:avLst/>
              </a:prstGeom>
              <a:solidFill>
                <a:schemeClr val="bg1"/>
              </a:solidFill>
              <a:ln w="15875" algn="ctr">
                <a:solidFill>
                  <a:srgbClr val="000000"/>
                </a:solidFill>
                <a:miter lim="800000"/>
                <a:headEnd/>
                <a:tailEnd/>
              </a:ln>
            </p:spPr>
            <p:txBody>
              <a:bodyPr anchor="ctr">
                <a:spAutoFit/>
              </a:bodyPr>
              <a:lstStyle/>
              <a:p>
                <a:r>
                  <a:rPr lang="en-US" sz="1700">
                    <a:sym typeface="Symbol" pitchFamily="18" charset="2"/>
                  </a:rPr>
                  <a:t> </a:t>
                </a:r>
                <a:r>
                  <a:rPr lang="en-US" sz="1700"/>
                  <a:t>Left atrial pressure</a:t>
                </a:r>
              </a:p>
            </p:txBody>
          </p:sp>
          <p:sp>
            <p:nvSpPr>
              <p:cNvPr id="25612" name="Text Box 6"/>
              <p:cNvSpPr txBox="1">
                <a:spLocks noChangeArrowheads="1"/>
              </p:cNvSpPr>
              <p:nvPr/>
            </p:nvSpPr>
            <p:spPr bwMode="auto">
              <a:xfrm>
                <a:off x="885825" y="3082018"/>
                <a:ext cx="2365375" cy="625475"/>
              </a:xfrm>
              <a:prstGeom prst="rect">
                <a:avLst/>
              </a:prstGeom>
              <a:solidFill>
                <a:schemeClr val="bg1"/>
              </a:solidFill>
              <a:ln w="15875" algn="ctr">
                <a:solidFill>
                  <a:srgbClr val="000000"/>
                </a:solidFill>
                <a:miter lim="800000"/>
                <a:headEnd/>
                <a:tailEnd/>
              </a:ln>
            </p:spPr>
            <p:txBody>
              <a:bodyPr anchor="ctr">
                <a:spAutoFit/>
              </a:bodyPr>
              <a:lstStyle/>
              <a:p>
                <a:r>
                  <a:rPr lang="en-US" sz="1700">
                    <a:sym typeface="Symbol" pitchFamily="18" charset="2"/>
                  </a:rPr>
                  <a:t> </a:t>
                </a:r>
                <a:r>
                  <a:rPr lang="en-US" sz="1700"/>
                  <a:t>Pulmonary venous, capillary pressure</a:t>
                </a:r>
              </a:p>
            </p:txBody>
          </p:sp>
          <p:sp>
            <p:nvSpPr>
              <p:cNvPr id="25613" name="Text Box 8"/>
              <p:cNvSpPr txBox="1">
                <a:spLocks noChangeArrowheads="1"/>
              </p:cNvSpPr>
              <p:nvPr/>
            </p:nvSpPr>
            <p:spPr bwMode="auto">
              <a:xfrm>
                <a:off x="533400" y="6110287"/>
                <a:ext cx="3070225" cy="366713"/>
              </a:xfrm>
              <a:prstGeom prst="rect">
                <a:avLst/>
              </a:prstGeom>
              <a:solidFill>
                <a:schemeClr val="bg1"/>
              </a:solidFill>
              <a:ln w="15875" algn="ctr">
                <a:solidFill>
                  <a:srgbClr val="000000"/>
                </a:solidFill>
                <a:miter lim="800000"/>
                <a:headEnd/>
                <a:tailEnd/>
              </a:ln>
            </p:spPr>
            <p:txBody>
              <a:bodyPr anchor="ctr">
                <a:spAutoFit/>
              </a:bodyPr>
              <a:lstStyle/>
              <a:p>
                <a:r>
                  <a:rPr lang="en-US" sz="1700">
                    <a:sym typeface="Symbol" pitchFamily="18" charset="2"/>
                  </a:rPr>
                  <a:t> </a:t>
                </a:r>
                <a:r>
                  <a:rPr lang="en-US" sz="1700"/>
                  <a:t>Systemic venous pressure</a:t>
                </a:r>
              </a:p>
            </p:txBody>
          </p:sp>
          <p:sp>
            <p:nvSpPr>
              <p:cNvPr id="25618" name="Text Box 22"/>
              <p:cNvSpPr txBox="1">
                <a:spLocks noChangeArrowheads="1"/>
              </p:cNvSpPr>
              <p:nvPr/>
            </p:nvSpPr>
            <p:spPr bwMode="auto">
              <a:xfrm>
                <a:off x="849313" y="5417911"/>
                <a:ext cx="2438400" cy="366713"/>
              </a:xfrm>
              <a:prstGeom prst="rect">
                <a:avLst/>
              </a:prstGeom>
              <a:solidFill>
                <a:schemeClr val="bg1"/>
              </a:solidFill>
              <a:ln w="15875" algn="ctr">
                <a:solidFill>
                  <a:srgbClr val="000000"/>
                </a:solidFill>
                <a:miter lim="800000"/>
                <a:headEnd/>
                <a:tailEnd type="none" w="lg" len="lg"/>
              </a:ln>
            </p:spPr>
            <p:txBody>
              <a:bodyPr anchor="ctr">
                <a:spAutoFit/>
              </a:bodyPr>
              <a:lstStyle/>
              <a:p>
                <a:r>
                  <a:rPr lang="en-US" sz="1700"/>
                  <a:t>Rt. Ventricular failure</a:t>
                </a:r>
              </a:p>
            </p:txBody>
          </p:sp>
          <p:sp>
            <p:nvSpPr>
              <p:cNvPr id="25620" name="Text Box 33"/>
              <p:cNvSpPr txBox="1">
                <a:spLocks noChangeArrowheads="1"/>
              </p:cNvSpPr>
              <p:nvPr/>
            </p:nvSpPr>
            <p:spPr bwMode="auto">
              <a:xfrm>
                <a:off x="658813" y="4725534"/>
                <a:ext cx="2819400" cy="366713"/>
              </a:xfrm>
              <a:prstGeom prst="rect">
                <a:avLst/>
              </a:prstGeom>
              <a:solidFill>
                <a:schemeClr val="bg1"/>
              </a:solidFill>
              <a:ln w="15875" algn="ctr">
                <a:solidFill>
                  <a:srgbClr val="000000"/>
                </a:solidFill>
                <a:miter lim="800000"/>
                <a:headEnd/>
                <a:tailEnd/>
              </a:ln>
            </p:spPr>
            <p:txBody>
              <a:bodyPr anchor="ctr">
                <a:spAutoFit/>
              </a:bodyPr>
              <a:lstStyle/>
              <a:p>
                <a:pPr algn="ctr"/>
                <a:r>
                  <a:rPr lang="en-US" sz="1700" dirty="0">
                    <a:sym typeface="Symbol" pitchFamily="18" charset="2"/>
                  </a:rPr>
                  <a:t> </a:t>
                </a:r>
                <a:r>
                  <a:rPr lang="en-US" sz="1700" dirty="0"/>
                  <a:t>afterload to Rt. ventricle</a:t>
                </a:r>
              </a:p>
            </p:txBody>
          </p:sp>
          <p:sp>
            <p:nvSpPr>
              <p:cNvPr id="25622" name="Text Box 39"/>
              <p:cNvSpPr txBox="1">
                <a:spLocks noChangeArrowheads="1"/>
              </p:cNvSpPr>
              <p:nvPr/>
            </p:nvSpPr>
            <p:spPr bwMode="auto">
              <a:xfrm>
                <a:off x="549275" y="4033157"/>
                <a:ext cx="3036888" cy="366713"/>
              </a:xfrm>
              <a:prstGeom prst="rect">
                <a:avLst/>
              </a:prstGeom>
              <a:solidFill>
                <a:schemeClr val="bg1"/>
              </a:solidFill>
              <a:ln w="15875" algn="ctr">
                <a:solidFill>
                  <a:srgbClr val="000000"/>
                </a:solidFill>
                <a:miter lim="800000"/>
                <a:headEnd/>
                <a:tailEnd/>
              </a:ln>
            </p:spPr>
            <p:txBody>
              <a:bodyPr anchor="ctr">
                <a:spAutoFit/>
              </a:bodyPr>
              <a:lstStyle/>
              <a:p>
                <a:pPr algn="ctr"/>
                <a:r>
                  <a:rPr lang="en-US" sz="1700" dirty="0">
                    <a:sym typeface="Symbol" pitchFamily="18" charset="2"/>
                  </a:rPr>
                  <a:t> </a:t>
                </a:r>
                <a:r>
                  <a:rPr lang="en-US" sz="1700" dirty="0"/>
                  <a:t>Pulmonary artery pressure</a:t>
                </a:r>
              </a:p>
            </p:txBody>
          </p:sp>
        </p:grpSp>
      </p:grpSp>
      <p:cxnSp>
        <p:nvCxnSpPr>
          <p:cNvPr id="25623" name="AutoShape 40"/>
          <p:cNvCxnSpPr>
            <a:cxnSpLocks noChangeShapeType="1"/>
            <a:stCxn id="25622" idx="2"/>
            <a:endCxn id="25620" idx="0"/>
          </p:cNvCxnSpPr>
          <p:nvPr/>
        </p:nvCxnSpPr>
        <p:spPr bwMode="auto">
          <a:xfrm>
            <a:off x="2067719" y="4399870"/>
            <a:ext cx="794" cy="325664"/>
          </a:xfrm>
          <a:prstGeom prst="straightConnector1">
            <a:avLst/>
          </a:prstGeom>
          <a:noFill/>
          <a:ln w="15875">
            <a:solidFill>
              <a:schemeClr val="tx1"/>
            </a:solidFill>
            <a:round/>
            <a:headEnd/>
            <a:tailEnd type="stealth" w="lg" len="lg"/>
          </a:ln>
        </p:spPr>
      </p:cxn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828800" y="379413"/>
            <a:ext cx="5334000" cy="382587"/>
          </a:xfrm>
          <a:ln cap="flat" algn="ctr"/>
        </p:spPr>
        <p:txBody>
          <a:bodyPr lIns="45720" tIns="45720" rIns="45720" bIns="45720"/>
          <a:lstStyle/>
          <a:p>
            <a:pPr eaLnBrk="1" hangingPunct="1"/>
            <a:r>
              <a:rPr lang="en-US" smtClean="0"/>
              <a:t>Pressures at rest, recumbent, in the systemic veins</a:t>
            </a:r>
          </a:p>
        </p:txBody>
      </p:sp>
      <p:sp>
        <p:nvSpPr>
          <p:cNvPr id="9219" name="Text Box 50"/>
          <p:cNvSpPr txBox="1">
            <a:spLocks noChangeArrowheads="1"/>
          </p:cNvSpPr>
          <p:nvPr/>
        </p:nvSpPr>
        <p:spPr bwMode="auto">
          <a:xfrm>
            <a:off x="5181600" y="4572000"/>
            <a:ext cx="2743200" cy="884238"/>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22 + 45 = 67% of blood volume is contained in the systemic veins</a:t>
            </a:r>
            <a:endParaRPr lang="en-US" sz="1700"/>
          </a:p>
        </p:txBody>
      </p:sp>
      <p:sp>
        <p:nvSpPr>
          <p:cNvPr id="9220" name="Text Box 52"/>
          <p:cNvSpPr txBox="1">
            <a:spLocks noChangeArrowheads="1"/>
          </p:cNvSpPr>
          <p:nvPr/>
        </p:nvSpPr>
        <p:spPr bwMode="auto">
          <a:xfrm>
            <a:off x="381000" y="3733800"/>
            <a:ext cx="3352800" cy="1143000"/>
          </a:xfrm>
          <a:prstGeom prst="rect">
            <a:avLst/>
          </a:prstGeom>
          <a:solidFill>
            <a:schemeClr val="bg1"/>
          </a:solidFill>
          <a:ln w="15875">
            <a:solidFill>
              <a:schemeClr val="tx1"/>
            </a:solidFill>
            <a:miter lim="800000"/>
            <a:headEnd/>
            <a:tailEnd type="none" w="med" len="lg"/>
          </a:ln>
        </p:spPr>
        <p:txBody>
          <a:bodyPr>
            <a:spAutoFit/>
          </a:bodyPr>
          <a:lstStyle/>
          <a:p>
            <a:pPr eaLnBrk="0" hangingPunct="0">
              <a:spcAft>
                <a:spcPct val="25000"/>
              </a:spcAft>
            </a:pPr>
            <a:r>
              <a:rPr lang="en-US" sz="1700" dirty="0"/>
              <a:t>In recumbency the pressures in the head and neck veins are similar to those in the periphery below the heart	</a:t>
            </a:r>
          </a:p>
        </p:txBody>
      </p:sp>
      <p:grpSp>
        <p:nvGrpSpPr>
          <p:cNvPr id="9221" name="Group 57"/>
          <p:cNvGrpSpPr>
            <a:grpSpLocks/>
          </p:cNvGrpSpPr>
          <p:nvPr/>
        </p:nvGrpSpPr>
        <p:grpSpPr bwMode="auto">
          <a:xfrm>
            <a:off x="304800" y="990600"/>
            <a:ext cx="8610600" cy="3398838"/>
            <a:chOff x="192" y="864"/>
            <a:chExt cx="5424" cy="2141"/>
          </a:xfrm>
        </p:grpSpPr>
        <p:sp>
          <p:nvSpPr>
            <p:cNvPr id="9222" name="Text Box 31"/>
            <p:cNvSpPr txBox="1">
              <a:spLocks noChangeArrowheads="1"/>
            </p:cNvSpPr>
            <p:nvPr/>
          </p:nvSpPr>
          <p:spPr bwMode="auto">
            <a:xfrm>
              <a:off x="2809" y="1029"/>
              <a:ext cx="1002" cy="215"/>
            </a:xfrm>
            <a:prstGeom prst="rect">
              <a:avLst/>
            </a:prstGeom>
            <a:solidFill>
              <a:schemeClr val="bg1"/>
            </a:solidFill>
            <a:ln w="15875">
              <a:solidFill>
                <a:schemeClr val="tx1"/>
              </a:solidFill>
              <a:miter lim="800000"/>
              <a:headEnd/>
              <a:tailEnd/>
            </a:ln>
          </p:spPr>
          <p:txBody>
            <a:bodyPr wrap="none">
              <a:spAutoFit/>
            </a:bodyPr>
            <a:lstStyle/>
            <a:p>
              <a:pPr eaLnBrk="0" hangingPunct="0">
                <a:lnSpc>
                  <a:spcPct val="90000"/>
                </a:lnSpc>
                <a:spcAft>
                  <a:spcPct val="25000"/>
                </a:spcAft>
              </a:pPr>
              <a:r>
                <a:rPr lang="en-US" sz="1700"/>
                <a:t>2 </a:t>
              </a:r>
              <a:r>
                <a:rPr lang="en-US" sz="1700">
                  <a:latin typeface="Wingdings 3" pitchFamily="18" charset="2"/>
                  <a:sym typeface="Symbol" pitchFamily="18" charset="2"/>
                </a:rPr>
                <a:t></a:t>
              </a:r>
              <a:r>
                <a:rPr lang="en-US" sz="1700"/>
                <a:t> 15 </a:t>
              </a:r>
              <a:r>
                <a:rPr lang="en-US" sz="1700">
                  <a:sym typeface="Symbol" pitchFamily="18" charset="2"/>
                </a:rPr>
                <a:t>mmHg</a:t>
              </a:r>
            </a:p>
          </p:txBody>
        </p:sp>
        <p:sp>
          <p:nvSpPr>
            <p:cNvPr id="9223" name="Text Box 34"/>
            <p:cNvSpPr txBox="1">
              <a:spLocks noChangeArrowheads="1"/>
            </p:cNvSpPr>
            <p:nvPr/>
          </p:nvSpPr>
          <p:spPr bwMode="auto">
            <a:xfrm>
              <a:off x="864" y="1226"/>
              <a:ext cx="1008" cy="215"/>
            </a:xfrm>
            <a:prstGeom prst="rect">
              <a:avLst/>
            </a:prstGeom>
            <a:solidFill>
              <a:schemeClr val="bg1"/>
            </a:solidFill>
            <a:ln w="15875">
              <a:solidFill>
                <a:schemeClr val="tx1"/>
              </a:solidFill>
              <a:miter lim="800000"/>
              <a:headEnd/>
              <a:tailEnd/>
            </a:ln>
          </p:spPr>
          <p:txBody>
            <a:bodyPr>
              <a:spAutoFit/>
            </a:bodyPr>
            <a:lstStyle/>
            <a:p>
              <a:pPr eaLnBrk="0" hangingPunct="0">
                <a:lnSpc>
                  <a:spcPct val="90000"/>
                </a:lnSpc>
                <a:spcAft>
                  <a:spcPct val="25000"/>
                </a:spcAft>
              </a:pPr>
              <a:r>
                <a:rPr lang="en-US" sz="1700"/>
                <a:t>2 to 7 </a:t>
              </a:r>
              <a:r>
                <a:rPr lang="en-US" sz="1700">
                  <a:sym typeface="Symbol" pitchFamily="18" charset="2"/>
                </a:rPr>
                <a:t>mm Hg</a:t>
              </a:r>
            </a:p>
          </p:txBody>
        </p:sp>
        <p:sp>
          <p:nvSpPr>
            <p:cNvPr id="9224" name="Text Box 35"/>
            <p:cNvSpPr txBox="1">
              <a:spLocks noChangeArrowheads="1"/>
            </p:cNvSpPr>
            <p:nvPr/>
          </p:nvSpPr>
          <p:spPr bwMode="auto">
            <a:xfrm>
              <a:off x="4886" y="864"/>
              <a:ext cx="692" cy="394"/>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15 to 25 mm Hg</a:t>
              </a:r>
              <a:endParaRPr lang="en-US" sz="1700"/>
            </a:p>
          </p:txBody>
        </p:sp>
        <p:sp>
          <p:nvSpPr>
            <p:cNvPr id="9225" name="Text Box 33"/>
            <p:cNvSpPr txBox="1">
              <a:spLocks noChangeArrowheads="1"/>
            </p:cNvSpPr>
            <p:nvPr/>
          </p:nvSpPr>
          <p:spPr bwMode="auto">
            <a:xfrm>
              <a:off x="2808" y="2448"/>
              <a:ext cx="1008" cy="394"/>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22 % of blood volume</a:t>
              </a:r>
              <a:endParaRPr lang="en-US" sz="1700"/>
            </a:p>
          </p:txBody>
        </p:sp>
        <p:sp>
          <p:nvSpPr>
            <p:cNvPr id="9226" name="Text Box 38"/>
            <p:cNvSpPr txBox="1">
              <a:spLocks noChangeArrowheads="1"/>
            </p:cNvSpPr>
            <p:nvPr/>
          </p:nvSpPr>
          <p:spPr bwMode="auto">
            <a:xfrm>
              <a:off x="4944" y="2448"/>
              <a:ext cx="576" cy="557"/>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45% of blood volume</a:t>
              </a:r>
              <a:endParaRPr lang="en-US" sz="1700"/>
            </a:p>
          </p:txBody>
        </p:sp>
        <p:grpSp>
          <p:nvGrpSpPr>
            <p:cNvPr id="9227" name="Group 46"/>
            <p:cNvGrpSpPr>
              <a:grpSpLocks/>
            </p:cNvGrpSpPr>
            <p:nvPr/>
          </p:nvGrpSpPr>
          <p:grpSpPr bwMode="auto">
            <a:xfrm>
              <a:off x="192" y="1488"/>
              <a:ext cx="5424" cy="720"/>
              <a:chOff x="192" y="1488"/>
              <a:chExt cx="5424" cy="720"/>
            </a:xfrm>
          </p:grpSpPr>
          <p:sp>
            <p:nvSpPr>
              <p:cNvPr id="9233" name="Text Box 13"/>
              <p:cNvSpPr txBox="1">
                <a:spLocks noChangeArrowheads="1"/>
              </p:cNvSpPr>
              <p:nvPr/>
            </p:nvSpPr>
            <p:spPr bwMode="auto">
              <a:xfrm>
                <a:off x="4848" y="1488"/>
                <a:ext cx="768" cy="720"/>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dirty="0"/>
                  <a:t>Venules &amp; small peripheral veins</a:t>
                </a:r>
              </a:p>
            </p:txBody>
          </p:sp>
          <p:sp>
            <p:nvSpPr>
              <p:cNvPr id="9234" name="Text Box 14"/>
              <p:cNvSpPr txBox="1">
                <a:spLocks noChangeArrowheads="1"/>
              </p:cNvSpPr>
              <p:nvPr/>
            </p:nvSpPr>
            <p:spPr bwMode="auto">
              <a:xfrm>
                <a:off x="3861" y="1570"/>
                <a:ext cx="747" cy="557"/>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Large peripheral veins</a:t>
                </a:r>
                <a:endParaRPr lang="en-US" sz="1700"/>
              </a:p>
            </p:txBody>
          </p:sp>
          <p:sp>
            <p:nvSpPr>
              <p:cNvPr id="9235" name="Rectangle 15"/>
              <p:cNvSpPr>
                <a:spLocks noChangeArrowheads="1"/>
              </p:cNvSpPr>
              <p:nvPr/>
            </p:nvSpPr>
            <p:spPr bwMode="auto">
              <a:xfrm>
                <a:off x="1007" y="1732"/>
                <a:ext cx="705" cy="231"/>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Rt atrium</a:t>
                </a:r>
                <a:endParaRPr lang="en-US" sz="1700"/>
              </a:p>
            </p:txBody>
          </p:sp>
          <p:sp>
            <p:nvSpPr>
              <p:cNvPr id="9236" name="Text Box 22"/>
              <p:cNvSpPr txBox="1">
                <a:spLocks noChangeArrowheads="1"/>
              </p:cNvSpPr>
              <p:nvPr/>
            </p:nvSpPr>
            <p:spPr bwMode="auto">
              <a:xfrm>
                <a:off x="1952" y="1651"/>
                <a:ext cx="661" cy="394"/>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Thoracic veins</a:t>
                </a:r>
                <a:endParaRPr lang="en-US" sz="1700"/>
              </a:p>
            </p:txBody>
          </p:sp>
          <p:sp>
            <p:nvSpPr>
              <p:cNvPr id="9237" name="Text Box 24"/>
              <p:cNvSpPr txBox="1">
                <a:spLocks noChangeArrowheads="1"/>
              </p:cNvSpPr>
              <p:nvPr/>
            </p:nvSpPr>
            <p:spPr bwMode="auto">
              <a:xfrm>
                <a:off x="2853" y="1651"/>
                <a:ext cx="768" cy="394"/>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abdominal veins</a:t>
                </a:r>
                <a:endParaRPr lang="en-US" sz="1700"/>
              </a:p>
            </p:txBody>
          </p:sp>
          <p:sp>
            <p:nvSpPr>
              <p:cNvPr id="9238" name="Text Box 39"/>
              <p:cNvSpPr txBox="1">
                <a:spLocks noChangeArrowheads="1"/>
              </p:cNvSpPr>
              <p:nvPr/>
            </p:nvSpPr>
            <p:spPr bwMode="auto">
              <a:xfrm>
                <a:off x="192" y="1570"/>
                <a:ext cx="576" cy="557"/>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Head &amp; neck veins</a:t>
                </a:r>
                <a:endParaRPr lang="en-US" sz="1700"/>
              </a:p>
            </p:txBody>
          </p:sp>
          <p:cxnSp>
            <p:nvCxnSpPr>
              <p:cNvPr id="9239" name="AutoShape 41"/>
              <p:cNvCxnSpPr>
                <a:cxnSpLocks noChangeShapeType="1"/>
                <a:stCxn id="9238" idx="3"/>
                <a:endCxn id="9235" idx="1"/>
              </p:cNvCxnSpPr>
              <p:nvPr/>
            </p:nvCxnSpPr>
            <p:spPr bwMode="auto">
              <a:xfrm flipV="1">
                <a:off x="773" y="1848"/>
                <a:ext cx="229" cy="1"/>
              </a:xfrm>
              <a:prstGeom prst="straightConnector1">
                <a:avLst/>
              </a:prstGeom>
              <a:noFill/>
              <a:ln w="15875">
                <a:solidFill>
                  <a:srgbClr val="000000"/>
                </a:solidFill>
                <a:round/>
                <a:headEnd/>
                <a:tailEnd type="stealth" w="lg" len="lg"/>
              </a:ln>
            </p:spPr>
          </p:cxnSp>
          <p:cxnSp>
            <p:nvCxnSpPr>
              <p:cNvPr id="9240" name="AutoShape 42"/>
              <p:cNvCxnSpPr>
                <a:cxnSpLocks noChangeShapeType="1"/>
                <a:stCxn id="9233" idx="1"/>
                <a:endCxn id="9234" idx="3"/>
              </p:cNvCxnSpPr>
              <p:nvPr/>
            </p:nvCxnSpPr>
            <p:spPr bwMode="auto">
              <a:xfrm flipH="1">
                <a:off x="4613" y="1848"/>
                <a:ext cx="230" cy="1"/>
              </a:xfrm>
              <a:prstGeom prst="straightConnector1">
                <a:avLst/>
              </a:prstGeom>
              <a:noFill/>
              <a:ln w="15875">
                <a:solidFill>
                  <a:srgbClr val="000000"/>
                </a:solidFill>
                <a:round/>
                <a:headEnd/>
                <a:tailEnd type="stealth" w="lg" len="lg"/>
              </a:ln>
            </p:spPr>
          </p:cxnSp>
          <p:cxnSp>
            <p:nvCxnSpPr>
              <p:cNvPr id="9241" name="AutoShape 43"/>
              <p:cNvCxnSpPr>
                <a:cxnSpLocks noChangeShapeType="1"/>
                <a:stCxn id="9234" idx="1"/>
                <a:endCxn id="9237" idx="3"/>
              </p:cNvCxnSpPr>
              <p:nvPr/>
            </p:nvCxnSpPr>
            <p:spPr bwMode="auto">
              <a:xfrm flipH="1" flipV="1">
                <a:off x="3626" y="1848"/>
                <a:ext cx="230" cy="1"/>
              </a:xfrm>
              <a:prstGeom prst="straightConnector1">
                <a:avLst/>
              </a:prstGeom>
              <a:noFill/>
              <a:ln w="15875">
                <a:solidFill>
                  <a:srgbClr val="000000"/>
                </a:solidFill>
                <a:round/>
                <a:headEnd/>
                <a:tailEnd type="stealth" w="lg" len="lg"/>
              </a:ln>
            </p:spPr>
          </p:cxnSp>
          <p:cxnSp>
            <p:nvCxnSpPr>
              <p:cNvPr id="9242" name="AutoShape 44"/>
              <p:cNvCxnSpPr>
                <a:cxnSpLocks noChangeShapeType="1"/>
                <a:stCxn id="9237" idx="1"/>
                <a:endCxn id="9236" idx="3"/>
              </p:cNvCxnSpPr>
              <p:nvPr/>
            </p:nvCxnSpPr>
            <p:spPr bwMode="auto">
              <a:xfrm flipH="1">
                <a:off x="2618" y="1848"/>
                <a:ext cx="230" cy="0"/>
              </a:xfrm>
              <a:prstGeom prst="straightConnector1">
                <a:avLst/>
              </a:prstGeom>
              <a:noFill/>
              <a:ln w="15875">
                <a:solidFill>
                  <a:srgbClr val="000000"/>
                </a:solidFill>
                <a:round/>
                <a:headEnd/>
                <a:tailEnd type="stealth" w="lg" len="lg"/>
              </a:ln>
            </p:spPr>
          </p:cxnSp>
          <p:cxnSp>
            <p:nvCxnSpPr>
              <p:cNvPr id="9243" name="AutoShape 45"/>
              <p:cNvCxnSpPr>
                <a:cxnSpLocks noChangeShapeType="1"/>
                <a:stCxn id="9236" idx="1"/>
                <a:endCxn id="9235" idx="3"/>
              </p:cNvCxnSpPr>
              <p:nvPr/>
            </p:nvCxnSpPr>
            <p:spPr bwMode="auto">
              <a:xfrm flipH="1">
                <a:off x="1717" y="1848"/>
                <a:ext cx="230" cy="0"/>
              </a:xfrm>
              <a:prstGeom prst="straightConnector1">
                <a:avLst/>
              </a:prstGeom>
              <a:noFill/>
              <a:ln w="15875">
                <a:solidFill>
                  <a:srgbClr val="000000"/>
                </a:solidFill>
                <a:round/>
                <a:headEnd/>
                <a:tailEnd type="stealth" w="lg" len="lg"/>
              </a:ln>
            </p:spPr>
          </p:cxnSp>
        </p:grpSp>
        <p:sp>
          <p:nvSpPr>
            <p:cNvPr id="9228" name="AutoShape 47"/>
            <p:cNvSpPr>
              <a:spLocks/>
            </p:cNvSpPr>
            <p:nvPr/>
          </p:nvSpPr>
          <p:spPr bwMode="auto">
            <a:xfrm rot="-5400000">
              <a:off x="3192" y="936"/>
              <a:ext cx="240" cy="2688"/>
            </a:xfrm>
            <a:prstGeom prst="leftBrace">
              <a:avLst>
                <a:gd name="adj1" fmla="val 93333"/>
                <a:gd name="adj2" fmla="val 49995"/>
              </a:avLst>
            </a:prstGeom>
            <a:solidFill>
              <a:schemeClr val="bg1"/>
            </a:solidFill>
            <a:ln w="15875">
              <a:solidFill>
                <a:srgbClr val="000000"/>
              </a:solidFill>
              <a:round/>
              <a:headEnd/>
              <a:tailEnd type="none" w="lg" len="lg"/>
            </a:ln>
          </p:spPr>
          <p:txBody>
            <a:bodyPr anchor="ctr">
              <a:spAutoFit/>
            </a:bodyPr>
            <a:lstStyle/>
            <a:p>
              <a:endParaRPr lang="en-US"/>
            </a:p>
          </p:txBody>
        </p:sp>
        <p:sp>
          <p:nvSpPr>
            <p:cNvPr id="9229" name="AutoShape 49"/>
            <p:cNvSpPr>
              <a:spLocks/>
            </p:cNvSpPr>
            <p:nvPr/>
          </p:nvSpPr>
          <p:spPr bwMode="auto">
            <a:xfrm rot="-5400000">
              <a:off x="5160" y="1944"/>
              <a:ext cx="144" cy="768"/>
            </a:xfrm>
            <a:prstGeom prst="leftBrace">
              <a:avLst>
                <a:gd name="adj1" fmla="val 44444"/>
                <a:gd name="adj2" fmla="val 49995"/>
              </a:avLst>
            </a:prstGeom>
            <a:solidFill>
              <a:schemeClr val="bg1"/>
            </a:solidFill>
            <a:ln w="15875">
              <a:solidFill>
                <a:srgbClr val="000000"/>
              </a:solidFill>
              <a:round/>
              <a:headEnd/>
              <a:tailEnd type="none" w="lg" len="lg"/>
            </a:ln>
          </p:spPr>
          <p:txBody>
            <a:bodyPr anchor="ctr">
              <a:spAutoFit/>
            </a:bodyPr>
            <a:lstStyle/>
            <a:p>
              <a:endParaRPr lang="en-US"/>
            </a:p>
          </p:txBody>
        </p:sp>
        <p:sp>
          <p:nvSpPr>
            <p:cNvPr id="9230" name="AutoShape 54"/>
            <p:cNvSpPr>
              <a:spLocks/>
            </p:cNvSpPr>
            <p:nvPr/>
          </p:nvSpPr>
          <p:spPr bwMode="auto">
            <a:xfrm rot="5400000" flipV="1">
              <a:off x="3192" y="72"/>
              <a:ext cx="240" cy="2688"/>
            </a:xfrm>
            <a:prstGeom prst="leftBrace">
              <a:avLst>
                <a:gd name="adj1" fmla="val 93333"/>
                <a:gd name="adj2" fmla="val 49995"/>
              </a:avLst>
            </a:prstGeom>
            <a:solidFill>
              <a:schemeClr val="bg1"/>
            </a:solidFill>
            <a:ln w="15875">
              <a:solidFill>
                <a:srgbClr val="000000"/>
              </a:solidFill>
              <a:round/>
              <a:headEnd/>
              <a:tailEnd type="none" w="lg" len="lg"/>
            </a:ln>
          </p:spPr>
          <p:txBody>
            <a:bodyPr anchor="ctr">
              <a:spAutoFit/>
            </a:bodyPr>
            <a:lstStyle/>
            <a:p>
              <a:endParaRPr lang="en-US"/>
            </a:p>
          </p:txBody>
        </p:sp>
        <p:sp>
          <p:nvSpPr>
            <p:cNvPr id="9231" name="AutoShape 55"/>
            <p:cNvSpPr>
              <a:spLocks/>
            </p:cNvSpPr>
            <p:nvPr/>
          </p:nvSpPr>
          <p:spPr bwMode="auto">
            <a:xfrm rot="5400000" flipV="1">
              <a:off x="5160" y="984"/>
              <a:ext cx="144" cy="768"/>
            </a:xfrm>
            <a:prstGeom prst="leftBrace">
              <a:avLst>
                <a:gd name="adj1" fmla="val 44444"/>
                <a:gd name="adj2" fmla="val 49995"/>
              </a:avLst>
            </a:prstGeom>
            <a:solidFill>
              <a:schemeClr val="bg1"/>
            </a:solidFill>
            <a:ln w="15875">
              <a:solidFill>
                <a:srgbClr val="000000"/>
              </a:solidFill>
              <a:round/>
              <a:headEnd/>
              <a:tailEnd type="none" w="lg" len="lg"/>
            </a:ln>
          </p:spPr>
          <p:txBody>
            <a:bodyPr anchor="ctr">
              <a:spAutoFit/>
            </a:bodyPr>
            <a:lstStyle/>
            <a:p>
              <a:endParaRPr lang="en-US"/>
            </a:p>
          </p:txBody>
        </p:sp>
        <p:sp>
          <p:nvSpPr>
            <p:cNvPr id="9232" name="AutoShape 56"/>
            <p:cNvSpPr>
              <a:spLocks/>
            </p:cNvSpPr>
            <p:nvPr/>
          </p:nvSpPr>
          <p:spPr bwMode="auto">
            <a:xfrm rot="5400000" flipV="1">
              <a:off x="1296" y="1224"/>
              <a:ext cx="144" cy="768"/>
            </a:xfrm>
            <a:prstGeom prst="leftBrace">
              <a:avLst>
                <a:gd name="adj1" fmla="val 44444"/>
                <a:gd name="adj2" fmla="val 49995"/>
              </a:avLst>
            </a:prstGeom>
            <a:solidFill>
              <a:schemeClr val="bg1"/>
            </a:solidFill>
            <a:ln w="15875">
              <a:solidFill>
                <a:srgbClr val="000000"/>
              </a:solidFill>
              <a:round/>
              <a:headEnd/>
              <a:tailEnd type="none" w="lg" len="lg"/>
            </a:ln>
          </p:spPr>
          <p:txBody>
            <a:bodyPr anchor="ctr">
              <a:spAutoFit/>
            </a:bodyPr>
            <a:lstStyle/>
            <a:p>
              <a:endParaRPr lang="en-US"/>
            </a:p>
          </p:txBody>
        </p:sp>
      </p:gr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a:xfrm>
            <a:off x="1752600" y="76200"/>
            <a:ext cx="5562600" cy="381000"/>
          </a:xfrm>
          <a:ln cap="flat" algn="ctr"/>
        </p:spPr>
        <p:txBody>
          <a:bodyPr lIns="45720" tIns="45720" rIns="45720" bIns="45720"/>
          <a:lstStyle/>
          <a:p>
            <a:pPr eaLnBrk="1" hangingPunct="1"/>
            <a:r>
              <a:rPr lang="en-US" smtClean="0"/>
              <a:t>Pressures in the systemic veins in the upright position</a:t>
            </a:r>
          </a:p>
        </p:txBody>
      </p:sp>
      <p:grpSp>
        <p:nvGrpSpPr>
          <p:cNvPr id="10243" name="Group 76"/>
          <p:cNvGrpSpPr>
            <a:grpSpLocks/>
          </p:cNvGrpSpPr>
          <p:nvPr/>
        </p:nvGrpSpPr>
        <p:grpSpPr bwMode="auto">
          <a:xfrm>
            <a:off x="303213" y="685800"/>
            <a:ext cx="8078787" cy="5516563"/>
            <a:chOff x="191" y="432"/>
            <a:chExt cx="5089" cy="3475"/>
          </a:xfrm>
        </p:grpSpPr>
        <p:sp>
          <p:nvSpPr>
            <p:cNvPr id="10244" name="Text Box 30"/>
            <p:cNvSpPr txBox="1">
              <a:spLocks noChangeArrowheads="1"/>
            </p:cNvSpPr>
            <p:nvPr/>
          </p:nvSpPr>
          <p:spPr bwMode="auto">
            <a:xfrm rot="10800000" flipH="1" flipV="1">
              <a:off x="2688" y="3504"/>
              <a:ext cx="1248" cy="403"/>
            </a:xfrm>
            <a:prstGeom prst="rect">
              <a:avLst/>
            </a:prstGeom>
            <a:solidFill>
              <a:schemeClr val="bg1"/>
            </a:solidFill>
            <a:ln w="15875">
              <a:solidFill>
                <a:schemeClr val="tx1"/>
              </a:solidFill>
              <a:miter lim="800000"/>
              <a:headEnd/>
              <a:tailEnd/>
            </a:ln>
          </p:spPr>
          <p:txBody>
            <a:bodyPr wrap="none">
              <a:spAutoFit/>
            </a:bodyPr>
            <a:lstStyle/>
            <a:p>
              <a:pPr eaLnBrk="0" hangingPunct="0">
                <a:lnSpc>
                  <a:spcPct val="90000"/>
                </a:lnSpc>
                <a:spcAft>
                  <a:spcPct val="25000"/>
                </a:spcAft>
              </a:pPr>
              <a:r>
                <a:rPr lang="en-US" sz="1700"/>
                <a:t>100 to 125 </a:t>
              </a:r>
              <a:r>
                <a:rPr lang="en-US" sz="1700">
                  <a:sym typeface="Symbol" pitchFamily="18" charset="2"/>
                </a:rPr>
                <a:t>mm Hg</a:t>
              </a:r>
            </a:p>
            <a:p>
              <a:pPr eaLnBrk="0" hangingPunct="0">
                <a:lnSpc>
                  <a:spcPct val="90000"/>
                </a:lnSpc>
                <a:spcAft>
                  <a:spcPct val="25000"/>
                </a:spcAft>
              </a:pPr>
              <a:r>
                <a:rPr lang="en-US" sz="1700">
                  <a:sym typeface="Symbol" pitchFamily="18" charset="2"/>
                </a:rPr>
                <a:t>at the foot</a:t>
              </a:r>
            </a:p>
          </p:txBody>
        </p:sp>
        <p:sp>
          <p:nvSpPr>
            <p:cNvPr id="10245" name="Text Box 31"/>
            <p:cNvSpPr txBox="1">
              <a:spLocks noChangeArrowheads="1"/>
            </p:cNvSpPr>
            <p:nvPr/>
          </p:nvSpPr>
          <p:spPr bwMode="auto">
            <a:xfrm rot="10800000" flipH="1" flipV="1">
              <a:off x="2544" y="1177"/>
              <a:ext cx="1008" cy="215"/>
            </a:xfrm>
            <a:prstGeom prst="rect">
              <a:avLst/>
            </a:prstGeom>
            <a:solidFill>
              <a:schemeClr val="bg1"/>
            </a:solidFill>
            <a:ln w="15875">
              <a:solidFill>
                <a:schemeClr val="tx1"/>
              </a:solidFill>
              <a:miter lim="800000"/>
              <a:headEnd/>
              <a:tailEnd/>
            </a:ln>
          </p:spPr>
          <p:txBody>
            <a:bodyPr>
              <a:spAutoFit/>
            </a:bodyPr>
            <a:lstStyle/>
            <a:p>
              <a:pPr eaLnBrk="0" hangingPunct="0">
                <a:lnSpc>
                  <a:spcPct val="90000"/>
                </a:lnSpc>
                <a:spcAft>
                  <a:spcPct val="25000"/>
                </a:spcAft>
              </a:pPr>
              <a:r>
                <a:rPr lang="en-US" sz="1700"/>
                <a:t>~ zero </a:t>
              </a:r>
              <a:r>
                <a:rPr lang="en-US" sz="1700">
                  <a:sym typeface="Symbol" pitchFamily="18" charset="2"/>
                </a:rPr>
                <a:t>mm Hg</a:t>
              </a:r>
            </a:p>
          </p:txBody>
        </p:sp>
        <p:sp>
          <p:nvSpPr>
            <p:cNvPr id="10246" name="Text Box 32"/>
            <p:cNvSpPr txBox="1">
              <a:spLocks noChangeArrowheads="1"/>
            </p:cNvSpPr>
            <p:nvPr/>
          </p:nvSpPr>
          <p:spPr bwMode="auto">
            <a:xfrm rot="10800000" flipH="1" flipV="1">
              <a:off x="2592" y="513"/>
              <a:ext cx="960" cy="394"/>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dirty="0">
                  <a:sym typeface="Symbol" pitchFamily="18" charset="2"/>
                </a:rPr>
                <a:t>-10 mm Hg in sagittal sinus</a:t>
              </a:r>
              <a:endParaRPr lang="en-US" sz="1700" dirty="0"/>
            </a:p>
          </p:txBody>
        </p:sp>
        <p:sp>
          <p:nvSpPr>
            <p:cNvPr id="10247" name="Text Box 33"/>
            <p:cNvSpPr txBox="1">
              <a:spLocks noChangeArrowheads="1"/>
            </p:cNvSpPr>
            <p:nvPr/>
          </p:nvSpPr>
          <p:spPr bwMode="auto">
            <a:xfrm rot="10800000" flipV="1">
              <a:off x="191" y="1584"/>
              <a:ext cx="1201" cy="557"/>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300 to 800 ml of blood pools in the legs on standing</a:t>
              </a:r>
              <a:endParaRPr lang="en-US" sz="1700"/>
            </a:p>
          </p:txBody>
        </p:sp>
        <p:sp>
          <p:nvSpPr>
            <p:cNvPr id="10248" name="Text Box 36"/>
            <p:cNvSpPr txBox="1">
              <a:spLocks noChangeArrowheads="1"/>
            </p:cNvSpPr>
            <p:nvPr/>
          </p:nvSpPr>
          <p:spPr bwMode="auto">
            <a:xfrm rot="10800000" flipH="1" flipV="1">
              <a:off x="1488" y="3494"/>
              <a:ext cx="1104" cy="394"/>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dirty="0"/>
                <a:t>Venules &amp; small peripheral veins</a:t>
              </a:r>
            </a:p>
          </p:txBody>
        </p:sp>
        <p:sp>
          <p:nvSpPr>
            <p:cNvPr id="10249" name="Text Box 37"/>
            <p:cNvSpPr txBox="1">
              <a:spLocks noChangeArrowheads="1"/>
            </p:cNvSpPr>
            <p:nvPr/>
          </p:nvSpPr>
          <p:spPr bwMode="auto">
            <a:xfrm rot="10800000" flipH="1" flipV="1">
              <a:off x="1488" y="2868"/>
              <a:ext cx="1104" cy="394"/>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Large peripheral veins</a:t>
              </a:r>
              <a:endParaRPr lang="en-US" sz="1700"/>
            </a:p>
          </p:txBody>
        </p:sp>
        <p:sp>
          <p:nvSpPr>
            <p:cNvPr id="10250" name="Rectangle 38"/>
            <p:cNvSpPr>
              <a:spLocks noChangeArrowheads="1"/>
            </p:cNvSpPr>
            <p:nvPr/>
          </p:nvSpPr>
          <p:spPr bwMode="auto">
            <a:xfrm rot="10800000" flipH="1" flipV="1">
              <a:off x="1687" y="1168"/>
              <a:ext cx="705" cy="231"/>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Rt atrium</a:t>
              </a:r>
              <a:endParaRPr lang="en-US" sz="1700"/>
            </a:p>
          </p:txBody>
        </p:sp>
        <p:sp>
          <p:nvSpPr>
            <p:cNvPr id="10251" name="Text Box 39"/>
            <p:cNvSpPr txBox="1">
              <a:spLocks noChangeArrowheads="1"/>
            </p:cNvSpPr>
            <p:nvPr/>
          </p:nvSpPr>
          <p:spPr bwMode="auto">
            <a:xfrm rot="10800000" flipH="1" flipV="1">
              <a:off x="1710" y="2242"/>
              <a:ext cx="661" cy="394"/>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Thoracic veins</a:t>
              </a:r>
              <a:endParaRPr lang="en-US" sz="1700"/>
            </a:p>
          </p:txBody>
        </p:sp>
        <p:sp>
          <p:nvSpPr>
            <p:cNvPr id="10252" name="Text Box 40"/>
            <p:cNvSpPr txBox="1">
              <a:spLocks noChangeArrowheads="1"/>
            </p:cNvSpPr>
            <p:nvPr/>
          </p:nvSpPr>
          <p:spPr bwMode="auto">
            <a:xfrm rot="10800000" flipH="1" flipV="1">
              <a:off x="1656" y="1616"/>
              <a:ext cx="768" cy="394"/>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abdominal veins</a:t>
              </a:r>
              <a:endParaRPr lang="en-US" sz="1700"/>
            </a:p>
          </p:txBody>
        </p:sp>
        <p:sp>
          <p:nvSpPr>
            <p:cNvPr id="10253" name="Text Box 41"/>
            <p:cNvSpPr txBox="1">
              <a:spLocks noChangeArrowheads="1"/>
            </p:cNvSpPr>
            <p:nvPr/>
          </p:nvSpPr>
          <p:spPr bwMode="auto">
            <a:xfrm rot="10800000" flipH="1" flipV="1">
              <a:off x="1625" y="513"/>
              <a:ext cx="830" cy="394"/>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Head &amp; neck veins</a:t>
              </a:r>
              <a:endParaRPr lang="en-US" sz="1700"/>
            </a:p>
          </p:txBody>
        </p:sp>
        <p:cxnSp>
          <p:nvCxnSpPr>
            <p:cNvPr id="10254" name="AutoShape 53"/>
            <p:cNvCxnSpPr>
              <a:cxnSpLocks noChangeShapeType="1"/>
              <a:stCxn id="10253" idx="2"/>
              <a:endCxn id="10250" idx="0"/>
            </p:cNvCxnSpPr>
            <p:nvPr/>
          </p:nvCxnSpPr>
          <p:spPr bwMode="auto">
            <a:xfrm flipH="1">
              <a:off x="2039" y="912"/>
              <a:ext cx="1" cy="251"/>
            </a:xfrm>
            <a:prstGeom prst="straightConnector1">
              <a:avLst/>
            </a:prstGeom>
            <a:noFill/>
            <a:ln w="15875">
              <a:solidFill>
                <a:srgbClr val="000000"/>
              </a:solidFill>
              <a:round/>
              <a:headEnd/>
              <a:tailEnd type="stealth" w="lg" len="lg"/>
            </a:ln>
          </p:spPr>
        </p:cxnSp>
        <p:cxnSp>
          <p:nvCxnSpPr>
            <p:cNvPr id="10255" name="AutoShape 54"/>
            <p:cNvCxnSpPr>
              <a:cxnSpLocks noChangeShapeType="1"/>
              <a:stCxn id="10252" idx="0"/>
              <a:endCxn id="10250" idx="2"/>
            </p:cNvCxnSpPr>
            <p:nvPr/>
          </p:nvCxnSpPr>
          <p:spPr bwMode="auto">
            <a:xfrm flipH="1" flipV="1">
              <a:off x="2039" y="1404"/>
              <a:ext cx="1" cy="207"/>
            </a:xfrm>
            <a:prstGeom prst="straightConnector1">
              <a:avLst/>
            </a:prstGeom>
            <a:noFill/>
            <a:ln w="15875">
              <a:solidFill>
                <a:srgbClr val="000000"/>
              </a:solidFill>
              <a:round/>
              <a:headEnd/>
              <a:tailEnd type="stealth" w="lg" len="lg"/>
            </a:ln>
          </p:spPr>
        </p:cxnSp>
        <p:cxnSp>
          <p:nvCxnSpPr>
            <p:cNvPr id="10256" name="AutoShape 55"/>
            <p:cNvCxnSpPr>
              <a:cxnSpLocks noChangeShapeType="1"/>
              <a:stCxn id="10251" idx="0"/>
              <a:endCxn id="10252" idx="2"/>
            </p:cNvCxnSpPr>
            <p:nvPr/>
          </p:nvCxnSpPr>
          <p:spPr bwMode="auto">
            <a:xfrm flipV="1">
              <a:off x="2040" y="2015"/>
              <a:ext cx="0" cy="222"/>
            </a:xfrm>
            <a:prstGeom prst="straightConnector1">
              <a:avLst/>
            </a:prstGeom>
            <a:noFill/>
            <a:ln w="15875">
              <a:solidFill>
                <a:srgbClr val="000000"/>
              </a:solidFill>
              <a:round/>
              <a:headEnd/>
              <a:tailEnd type="stealth" w="lg" len="lg"/>
            </a:ln>
          </p:spPr>
        </p:cxnSp>
        <p:cxnSp>
          <p:nvCxnSpPr>
            <p:cNvPr id="10257" name="AutoShape 56"/>
            <p:cNvCxnSpPr>
              <a:cxnSpLocks noChangeShapeType="1"/>
              <a:stCxn id="10249" idx="0"/>
              <a:endCxn id="10251" idx="2"/>
            </p:cNvCxnSpPr>
            <p:nvPr/>
          </p:nvCxnSpPr>
          <p:spPr bwMode="auto">
            <a:xfrm flipV="1">
              <a:off x="2040" y="2641"/>
              <a:ext cx="0" cy="222"/>
            </a:xfrm>
            <a:prstGeom prst="straightConnector1">
              <a:avLst/>
            </a:prstGeom>
            <a:noFill/>
            <a:ln w="15875">
              <a:solidFill>
                <a:srgbClr val="000000"/>
              </a:solidFill>
              <a:round/>
              <a:headEnd/>
              <a:tailEnd type="stealth" w="lg" len="lg"/>
            </a:ln>
          </p:spPr>
        </p:cxnSp>
        <p:cxnSp>
          <p:nvCxnSpPr>
            <p:cNvPr id="10258" name="AutoShape 57"/>
            <p:cNvCxnSpPr>
              <a:cxnSpLocks noChangeShapeType="1"/>
              <a:stCxn id="10248" idx="0"/>
              <a:endCxn id="10249" idx="2"/>
            </p:cNvCxnSpPr>
            <p:nvPr/>
          </p:nvCxnSpPr>
          <p:spPr bwMode="auto">
            <a:xfrm flipV="1">
              <a:off x="2040" y="3267"/>
              <a:ext cx="0" cy="222"/>
            </a:xfrm>
            <a:prstGeom prst="straightConnector1">
              <a:avLst/>
            </a:prstGeom>
            <a:noFill/>
            <a:ln w="15875">
              <a:solidFill>
                <a:srgbClr val="000000"/>
              </a:solidFill>
              <a:round/>
              <a:headEnd/>
              <a:tailEnd type="stealth" w="lg" len="lg"/>
            </a:ln>
          </p:spPr>
        </p:cxnSp>
        <p:sp>
          <p:nvSpPr>
            <p:cNvPr id="10259" name="Text Box 59"/>
            <p:cNvSpPr txBox="1">
              <a:spLocks noChangeArrowheads="1"/>
            </p:cNvSpPr>
            <p:nvPr/>
          </p:nvSpPr>
          <p:spPr bwMode="auto">
            <a:xfrm rot="10800000" flipH="1" flipV="1">
              <a:off x="384" y="432"/>
              <a:ext cx="1152" cy="557"/>
            </a:xfrm>
            <a:prstGeom prst="rect">
              <a:avLst/>
            </a:prstGeom>
            <a:solidFill>
              <a:schemeClr val="bg1"/>
            </a:solidFill>
            <a:ln w="15875">
              <a:solidFill>
                <a:schemeClr val="tx1"/>
              </a:solidFill>
              <a:miter lim="800000"/>
              <a:headEnd/>
              <a:tailEnd/>
            </a:ln>
          </p:spPr>
          <p:txBody>
            <a:bodyPr>
              <a:spAutoFit/>
            </a:bodyPr>
            <a:lstStyle/>
            <a:p>
              <a:pPr>
                <a:spcBef>
                  <a:spcPct val="50000"/>
                </a:spcBef>
              </a:pPr>
              <a:r>
                <a:rPr lang="en-US" sz="1700">
                  <a:sym typeface="Symbol" pitchFamily="18" charset="2"/>
                </a:rPr>
                <a:t>~ zero mm Hg in superficial neck veins</a:t>
              </a:r>
              <a:endParaRPr lang="en-US" sz="1700"/>
            </a:p>
          </p:txBody>
        </p:sp>
        <p:sp>
          <p:nvSpPr>
            <p:cNvPr id="10260" name="Text Box 60"/>
            <p:cNvSpPr txBox="1">
              <a:spLocks noChangeArrowheads="1"/>
            </p:cNvSpPr>
            <p:nvPr/>
          </p:nvSpPr>
          <p:spPr bwMode="auto">
            <a:xfrm rot="10800000" flipH="1" flipV="1">
              <a:off x="3360" y="2096"/>
              <a:ext cx="1440" cy="656"/>
            </a:xfrm>
            <a:prstGeom prst="rect">
              <a:avLst/>
            </a:prstGeom>
            <a:solidFill>
              <a:schemeClr val="bg1"/>
            </a:solidFill>
            <a:ln w="15875">
              <a:solidFill>
                <a:schemeClr val="tx1"/>
              </a:solidFill>
              <a:miter lim="800000"/>
              <a:headEnd/>
              <a:tailEnd/>
            </a:ln>
          </p:spPr>
          <p:txBody>
            <a:bodyPr>
              <a:spAutoFit/>
            </a:bodyPr>
            <a:lstStyle/>
            <a:p>
              <a:pPr eaLnBrk="0" hangingPunct="0">
                <a:lnSpc>
                  <a:spcPct val="90000"/>
                </a:lnSpc>
                <a:spcAft>
                  <a:spcPct val="25000"/>
                </a:spcAft>
              </a:pPr>
              <a:r>
                <a:rPr lang="en-US" sz="1700"/>
                <a:t>There is a continuous pressure gradient from heart to foot due to the effect of gravity</a:t>
              </a:r>
              <a:endParaRPr lang="en-US" sz="1700">
                <a:sym typeface="Symbol" pitchFamily="18" charset="2"/>
              </a:endParaRPr>
            </a:p>
          </p:txBody>
        </p:sp>
        <p:sp>
          <p:nvSpPr>
            <p:cNvPr id="10261" name="AutoShape 62"/>
            <p:cNvSpPr>
              <a:spLocks noChangeArrowheads="1"/>
            </p:cNvSpPr>
            <p:nvPr/>
          </p:nvSpPr>
          <p:spPr bwMode="auto">
            <a:xfrm>
              <a:off x="2976" y="1488"/>
              <a:ext cx="432" cy="1968"/>
            </a:xfrm>
            <a:prstGeom prst="downArrow">
              <a:avLst>
                <a:gd name="adj1" fmla="val 24537"/>
                <a:gd name="adj2" fmla="val 78478"/>
              </a:avLst>
            </a:prstGeom>
            <a:gradFill rotWithShape="1">
              <a:gsLst>
                <a:gs pos="0">
                  <a:srgbClr val="DDDDDD"/>
                </a:gs>
                <a:gs pos="100000">
                  <a:srgbClr val="666666"/>
                </a:gs>
              </a:gsLst>
              <a:lin ang="5400000" scaled="1"/>
            </a:gradFill>
            <a:ln w="15875">
              <a:solidFill>
                <a:srgbClr val="000000"/>
              </a:solidFill>
              <a:miter lim="800000"/>
              <a:headEnd/>
              <a:tailEnd type="none" w="lg" len="lg"/>
            </a:ln>
          </p:spPr>
          <p:txBody>
            <a:bodyPr anchor="ctr">
              <a:spAutoFit/>
            </a:bodyPr>
            <a:lstStyle/>
            <a:p>
              <a:endParaRPr lang="en-US"/>
            </a:p>
          </p:txBody>
        </p:sp>
        <p:grpSp>
          <p:nvGrpSpPr>
            <p:cNvPr id="10262" name="Group 74"/>
            <p:cNvGrpSpPr>
              <a:grpSpLocks/>
            </p:cNvGrpSpPr>
            <p:nvPr/>
          </p:nvGrpSpPr>
          <p:grpSpPr bwMode="auto">
            <a:xfrm>
              <a:off x="4032" y="3120"/>
              <a:ext cx="672" cy="720"/>
              <a:chOff x="4032" y="3120"/>
              <a:chExt cx="672" cy="720"/>
            </a:xfrm>
          </p:grpSpPr>
          <p:grpSp>
            <p:nvGrpSpPr>
              <p:cNvPr id="10264" name="Group 67"/>
              <p:cNvGrpSpPr>
                <a:grpSpLocks/>
              </p:cNvGrpSpPr>
              <p:nvPr/>
            </p:nvGrpSpPr>
            <p:grpSpPr bwMode="auto">
              <a:xfrm>
                <a:off x="4032" y="3120"/>
                <a:ext cx="672" cy="720"/>
                <a:chOff x="2562" y="1284"/>
                <a:chExt cx="2238" cy="2273"/>
              </a:xfrm>
            </p:grpSpPr>
            <p:sp>
              <p:nvSpPr>
                <p:cNvPr id="10269" name="Freeform 68"/>
                <p:cNvSpPr>
                  <a:spLocks/>
                </p:cNvSpPr>
                <p:nvPr/>
              </p:nvSpPr>
              <p:spPr bwMode="auto">
                <a:xfrm>
                  <a:off x="2562" y="1284"/>
                  <a:ext cx="2238" cy="2273"/>
                </a:xfrm>
                <a:custGeom>
                  <a:avLst/>
                  <a:gdLst>
                    <a:gd name="T0" fmla="*/ 1655 w 2238"/>
                    <a:gd name="T1" fmla="*/ 7 h 2273"/>
                    <a:gd name="T2" fmla="*/ 1552 w 2238"/>
                    <a:gd name="T3" fmla="*/ 27 h 2273"/>
                    <a:gd name="T4" fmla="*/ 1439 w 2238"/>
                    <a:gd name="T5" fmla="*/ 67 h 2273"/>
                    <a:gd name="T6" fmla="*/ 1279 w 2238"/>
                    <a:gd name="T7" fmla="*/ 106 h 2273"/>
                    <a:gd name="T8" fmla="*/ 1166 w 2238"/>
                    <a:gd name="T9" fmla="*/ 96 h 2273"/>
                    <a:gd name="T10" fmla="*/ 1176 w 2238"/>
                    <a:gd name="T11" fmla="*/ 166 h 2273"/>
                    <a:gd name="T12" fmla="*/ 1222 w 2238"/>
                    <a:gd name="T13" fmla="*/ 335 h 2273"/>
                    <a:gd name="T14" fmla="*/ 1232 w 2238"/>
                    <a:gd name="T15" fmla="*/ 583 h 2273"/>
                    <a:gd name="T16" fmla="*/ 1335 w 2238"/>
                    <a:gd name="T17" fmla="*/ 1099 h 2273"/>
                    <a:gd name="T18" fmla="*/ 1344 w 2238"/>
                    <a:gd name="T19" fmla="*/ 1229 h 2273"/>
                    <a:gd name="T20" fmla="*/ 1354 w 2238"/>
                    <a:gd name="T21" fmla="*/ 1268 h 2273"/>
                    <a:gd name="T22" fmla="*/ 1232 w 2238"/>
                    <a:gd name="T23" fmla="*/ 1556 h 2273"/>
                    <a:gd name="T24" fmla="*/ 1213 w 2238"/>
                    <a:gd name="T25" fmla="*/ 1586 h 2273"/>
                    <a:gd name="T26" fmla="*/ 1203 w 2238"/>
                    <a:gd name="T27" fmla="*/ 1616 h 2273"/>
                    <a:gd name="T28" fmla="*/ 1091 w 2238"/>
                    <a:gd name="T29" fmla="*/ 1695 h 2273"/>
                    <a:gd name="T30" fmla="*/ 1035 w 2238"/>
                    <a:gd name="T31" fmla="*/ 1715 h 2273"/>
                    <a:gd name="T32" fmla="*/ 921 w 2238"/>
                    <a:gd name="T33" fmla="*/ 1785 h 2273"/>
                    <a:gd name="T34" fmla="*/ 808 w 2238"/>
                    <a:gd name="T35" fmla="*/ 1824 h 2273"/>
                    <a:gd name="T36" fmla="*/ 715 w 2238"/>
                    <a:gd name="T37" fmla="*/ 1874 h 2273"/>
                    <a:gd name="T38" fmla="*/ 631 w 2238"/>
                    <a:gd name="T39" fmla="*/ 1914 h 2273"/>
                    <a:gd name="T40" fmla="*/ 602 w 2238"/>
                    <a:gd name="T41" fmla="*/ 1934 h 2273"/>
                    <a:gd name="T42" fmla="*/ 545 w 2238"/>
                    <a:gd name="T43" fmla="*/ 1954 h 2273"/>
                    <a:gd name="T44" fmla="*/ 188 w 2238"/>
                    <a:gd name="T45" fmla="*/ 1924 h 2273"/>
                    <a:gd name="T46" fmla="*/ 0 w 2238"/>
                    <a:gd name="T47" fmla="*/ 1944 h 2273"/>
                    <a:gd name="T48" fmla="*/ 28 w 2238"/>
                    <a:gd name="T49" fmla="*/ 2063 h 2273"/>
                    <a:gd name="T50" fmla="*/ 66 w 2238"/>
                    <a:gd name="T51" fmla="*/ 2122 h 2273"/>
                    <a:gd name="T52" fmla="*/ 85 w 2238"/>
                    <a:gd name="T53" fmla="*/ 2152 h 2273"/>
                    <a:gd name="T54" fmla="*/ 141 w 2238"/>
                    <a:gd name="T55" fmla="*/ 2192 h 2273"/>
                    <a:gd name="T56" fmla="*/ 204 w 2238"/>
                    <a:gd name="T57" fmla="*/ 2196 h 2273"/>
                    <a:gd name="T58" fmla="*/ 329 w 2238"/>
                    <a:gd name="T59" fmla="*/ 2182 h 2273"/>
                    <a:gd name="T60" fmla="*/ 499 w 2238"/>
                    <a:gd name="T61" fmla="*/ 2242 h 2273"/>
                    <a:gd name="T62" fmla="*/ 1251 w 2238"/>
                    <a:gd name="T63" fmla="*/ 2112 h 2273"/>
                    <a:gd name="T64" fmla="*/ 1411 w 2238"/>
                    <a:gd name="T65" fmla="*/ 2053 h 2273"/>
                    <a:gd name="T66" fmla="*/ 1749 w 2238"/>
                    <a:gd name="T67" fmla="*/ 2112 h 2273"/>
                    <a:gd name="T68" fmla="*/ 1975 w 2238"/>
                    <a:gd name="T69" fmla="*/ 2102 h 2273"/>
                    <a:gd name="T70" fmla="*/ 2040 w 2238"/>
                    <a:gd name="T71" fmla="*/ 2083 h 2273"/>
                    <a:gd name="T72" fmla="*/ 2097 w 2238"/>
                    <a:gd name="T73" fmla="*/ 2063 h 2273"/>
                    <a:gd name="T74" fmla="*/ 2143 w 2238"/>
                    <a:gd name="T75" fmla="*/ 2003 h 2273"/>
                    <a:gd name="T76" fmla="*/ 2153 w 2238"/>
                    <a:gd name="T77" fmla="*/ 1973 h 2273"/>
                    <a:gd name="T78" fmla="*/ 2200 w 2238"/>
                    <a:gd name="T79" fmla="*/ 1914 h 2273"/>
                    <a:gd name="T80" fmla="*/ 2229 w 2238"/>
                    <a:gd name="T81" fmla="*/ 1824 h 2273"/>
                    <a:gd name="T82" fmla="*/ 2238 w 2238"/>
                    <a:gd name="T83" fmla="*/ 1795 h 2273"/>
                    <a:gd name="T84" fmla="*/ 2191 w 2238"/>
                    <a:gd name="T85" fmla="*/ 1646 h 2273"/>
                    <a:gd name="T86" fmla="*/ 2153 w 2238"/>
                    <a:gd name="T87" fmla="*/ 1586 h 2273"/>
                    <a:gd name="T88" fmla="*/ 2078 w 2238"/>
                    <a:gd name="T89" fmla="*/ 1487 h 2273"/>
                    <a:gd name="T90" fmla="*/ 2031 w 2238"/>
                    <a:gd name="T91" fmla="*/ 1427 h 2273"/>
                    <a:gd name="T92" fmla="*/ 1975 w 2238"/>
                    <a:gd name="T93" fmla="*/ 1397 h 2273"/>
                    <a:gd name="T94" fmla="*/ 1965 w 2238"/>
                    <a:gd name="T95" fmla="*/ 1368 h 2273"/>
                    <a:gd name="T96" fmla="*/ 1937 w 2238"/>
                    <a:gd name="T97" fmla="*/ 1348 h 2273"/>
                    <a:gd name="T98" fmla="*/ 1918 w 2238"/>
                    <a:gd name="T99" fmla="*/ 1288 h 2273"/>
                    <a:gd name="T100" fmla="*/ 1899 w 2238"/>
                    <a:gd name="T101" fmla="*/ 1258 h 2273"/>
                    <a:gd name="T102" fmla="*/ 1890 w 2238"/>
                    <a:gd name="T103" fmla="*/ 1000 h 2273"/>
                    <a:gd name="T104" fmla="*/ 1927 w 2238"/>
                    <a:gd name="T105" fmla="*/ 553 h 2273"/>
                    <a:gd name="T106" fmla="*/ 1937 w 2238"/>
                    <a:gd name="T107" fmla="*/ 245 h 2273"/>
                    <a:gd name="T108" fmla="*/ 1946 w 2238"/>
                    <a:gd name="T109" fmla="*/ 37 h 2273"/>
                    <a:gd name="T110" fmla="*/ 1956 w 2238"/>
                    <a:gd name="T111" fmla="*/ 7 h 2273"/>
                    <a:gd name="T112" fmla="*/ 1805 w 2238"/>
                    <a:gd name="T113" fmla="*/ 17 h 2273"/>
                    <a:gd name="T114" fmla="*/ 1655 w 2238"/>
                    <a:gd name="T115" fmla="*/ 7 h 227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238"/>
                    <a:gd name="T175" fmla="*/ 0 h 2273"/>
                    <a:gd name="T176" fmla="*/ 2238 w 2238"/>
                    <a:gd name="T177" fmla="*/ 2273 h 227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238" h="2273">
                      <a:moveTo>
                        <a:pt x="1655" y="7"/>
                      </a:moveTo>
                      <a:cubicBezTo>
                        <a:pt x="1621" y="16"/>
                        <a:pt x="1586" y="17"/>
                        <a:pt x="1552" y="27"/>
                      </a:cubicBezTo>
                      <a:cubicBezTo>
                        <a:pt x="1517" y="37"/>
                        <a:pt x="1477" y="57"/>
                        <a:pt x="1439" y="67"/>
                      </a:cubicBezTo>
                      <a:cubicBezTo>
                        <a:pt x="1386" y="81"/>
                        <a:pt x="1331" y="88"/>
                        <a:pt x="1279" y="106"/>
                      </a:cubicBezTo>
                      <a:cubicBezTo>
                        <a:pt x="1241" y="103"/>
                        <a:pt x="1199" y="77"/>
                        <a:pt x="1166" y="96"/>
                      </a:cubicBezTo>
                      <a:cubicBezTo>
                        <a:pt x="1146" y="107"/>
                        <a:pt x="1171" y="143"/>
                        <a:pt x="1176" y="166"/>
                      </a:cubicBezTo>
                      <a:cubicBezTo>
                        <a:pt x="1186" y="222"/>
                        <a:pt x="1205" y="281"/>
                        <a:pt x="1222" y="335"/>
                      </a:cubicBezTo>
                      <a:cubicBezTo>
                        <a:pt x="1225" y="418"/>
                        <a:pt x="1226" y="500"/>
                        <a:pt x="1232" y="583"/>
                      </a:cubicBezTo>
                      <a:cubicBezTo>
                        <a:pt x="1243" y="757"/>
                        <a:pt x="1294" y="931"/>
                        <a:pt x="1335" y="1099"/>
                      </a:cubicBezTo>
                      <a:cubicBezTo>
                        <a:pt x="1338" y="1142"/>
                        <a:pt x="1340" y="1186"/>
                        <a:pt x="1344" y="1229"/>
                      </a:cubicBezTo>
                      <a:cubicBezTo>
                        <a:pt x="1346" y="1242"/>
                        <a:pt x="1355" y="1255"/>
                        <a:pt x="1354" y="1268"/>
                      </a:cubicBezTo>
                      <a:cubicBezTo>
                        <a:pt x="1345" y="1375"/>
                        <a:pt x="1286" y="1470"/>
                        <a:pt x="1232" y="1556"/>
                      </a:cubicBezTo>
                      <a:cubicBezTo>
                        <a:pt x="1225" y="1566"/>
                        <a:pt x="1217" y="1575"/>
                        <a:pt x="1213" y="1586"/>
                      </a:cubicBezTo>
                      <a:cubicBezTo>
                        <a:pt x="1210" y="1596"/>
                        <a:pt x="1210" y="1608"/>
                        <a:pt x="1203" y="1616"/>
                      </a:cubicBezTo>
                      <a:cubicBezTo>
                        <a:pt x="1189" y="1631"/>
                        <a:pt x="1117" y="1686"/>
                        <a:pt x="1091" y="1695"/>
                      </a:cubicBezTo>
                      <a:cubicBezTo>
                        <a:pt x="1072" y="1702"/>
                        <a:pt x="1051" y="1703"/>
                        <a:pt x="1035" y="1715"/>
                      </a:cubicBezTo>
                      <a:cubicBezTo>
                        <a:pt x="998" y="1741"/>
                        <a:pt x="961" y="1766"/>
                        <a:pt x="921" y="1785"/>
                      </a:cubicBezTo>
                      <a:cubicBezTo>
                        <a:pt x="888" y="1801"/>
                        <a:pt x="842" y="1805"/>
                        <a:pt x="808" y="1824"/>
                      </a:cubicBezTo>
                      <a:cubicBezTo>
                        <a:pt x="717" y="1878"/>
                        <a:pt x="789" y="1854"/>
                        <a:pt x="715" y="1874"/>
                      </a:cubicBezTo>
                      <a:cubicBezTo>
                        <a:pt x="689" y="1892"/>
                        <a:pt x="656" y="1896"/>
                        <a:pt x="631" y="1914"/>
                      </a:cubicBezTo>
                      <a:cubicBezTo>
                        <a:pt x="621" y="1921"/>
                        <a:pt x="613" y="1929"/>
                        <a:pt x="602" y="1934"/>
                      </a:cubicBezTo>
                      <a:cubicBezTo>
                        <a:pt x="584" y="1943"/>
                        <a:pt x="545" y="1954"/>
                        <a:pt x="545" y="1954"/>
                      </a:cubicBezTo>
                      <a:cubicBezTo>
                        <a:pt x="378" y="1948"/>
                        <a:pt x="312" y="1968"/>
                        <a:pt x="188" y="1924"/>
                      </a:cubicBezTo>
                      <a:cubicBezTo>
                        <a:pt x="112" y="1931"/>
                        <a:pt x="74" y="1921"/>
                        <a:pt x="0" y="1944"/>
                      </a:cubicBezTo>
                      <a:cubicBezTo>
                        <a:pt x="49" y="1961"/>
                        <a:pt x="12" y="2011"/>
                        <a:pt x="28" y="2063"/>
                      </a:cubicBezTo>
                      <a:cubicBezTo>
                        <a:pt x="36" y="2086"/>
                        <a:pt x="54" y="2102"/>
                        <a:pt x="66" y="2122"/>
                      </a:cubicBezTo>
                      <a:cubicBezTo>
                        <a:pt x="73" y="2132"/>
                        <a:pt x="76" y="2145"/>
                        <a:pt x="85" y="2152"/>
                      </a:cubicBezTo>
                      <a:cubicBezTo>
                        <a:pt x="104" y="2165"/>
                        <a:pt x="122" y="2179"/>
                        <a:pt x="141" y="2192"/>
                      </a:cubicBezTo>
                      <a:cubicBezTo>
                        <a:pt x="151" y="2199"/>
                        <a:pt x="204" y="2196"/>
                        <a:pt x="204" y="2196"/>
                      </a:cubicBezTo>
                      <a:cubicBezTo>
                        <a:pt x="294" y="2164"/>
                        <a:pt x="206" y="2194"/>
                        <a:pt x="329" y="2182"/>
                      </a:cubicBezTo>
                      <a:cubicBezTo>
                        <a:pt x="390" y="2204"/>
                        <a:pt x="435" y="2231"/>
                        <a:pt x="499" y="2242"/>
                      </a:cubicBezTo>
                      <a:cubicBezTo>
                        <a:pt x="778" y="2236"/>
                        <a:pt x="1021" y="2273"/>
                        <a:pt x="1251" y="2112"/>
                      </a:cubicBezTo>
                      <a:cubicBezTo>
                        <a:pt x="1287" y="2057"/>
                        <a:pt x="1351" y="2061"/>
                        <a:pt x="1411" y="2053"/>
                      </a:cubicBezTo>
                      <a:cubicBezTo>
                        <a:pt x="1551" y="2061"/>
                        <a:pt x="1626" y="2068"/>
                        <a:pt x="1749" y="2112"/>
                      </a:cubicBezTo>
                      <a:cubicBezTo>
                        <a:pt x="1824" y="2109"/>
                        <a:pt x="1899" y="2108"/>
                        <a:pt x="1975" y="2102"/>
                      </a:cubicBezTo>
                      <a:cubicBezTo>
                        <a:pt x="1998" y="2100"/>
                        <a:pt x="2018" y="2090"/>
                        <a:pt x="2040" y="2083"/>
                      </a:cubicBezTo>
                      <a:cubicBezTo>
                        <a:pt x="2059" y="2077"/>
                        <a:pt x="2097" y="2063"/>
                        <a:pt x="2097" y="2063"/>
                      </a:cubicBezTo>
                      <a:cubicBezTo>
                        <a:pt x="2110" y="2042"/>
                        <a:pt x="2130" y="2025"/>
                        <a:pt x="2143" y="2003"/>
                      </a:cubicBezTo>
                      <a:cubicBezTo>
                        <a:pt x="2149" y="1994"/>
                        <a:pt x="2147" y="1982"/>
                        <a:pt x="2153" y="1973"/>
                      </a:cubicBezTo>
                      <a:cubicBezTo>
                        <a:pt x="2184" y="1924"/>
                        <a:pt x="2178" y="1965"/>
                        <a:pt x="2200" y="1914"/>
                      </a:cubicBezTo>
                      <a:cubicBezTo>
                        <a:pt x="2201" y="1912"/>
                        <a:pt x="2224" y="1840"/>
                        <a:pt x="2229" y="1824"/>
                      </a:cubicBezTo>
                      <a:cubicBezTo>
                        <a:pt x="2231" y="1814"/>
                        <a:pt x="2238" y="1795"/>
                        <a:pt x="2238" y="1795"/>
                      </a:cubicBezTo>
                      <a:cubicBezTo>
                        <a:pt x="2229" y="1739"/>
                        <a:pt x="2221" y="1692"/>
                        <a:pt x="2191" y="1646"/>
                      </a:cubicBezTo>
                      <a:cubicBezTo>
                        <a:pt x="2168" y="1575"/>
                        <a:pt x="2200" y="1661"/>
                        <a:pt x="2153" y="1586"/>
                      </a:cubicBezTo>
                      <a:cubicBezTo>
                        <a:pt x="2123" y="1539"/>
                        <a:pt x="2139" y="1508"/>
                        <a:pt x="2078" y="1487"/>
                      </a:cubicBezTo>
                      <a:cubicBezTo>
                        <a:pt x="2061" y="1469"/>
                        <a:pt x="2050" y="1443"/>
                        <a:pt x="2031" y="1427"/>
                      </a:cubicBezTo>
                      <a:cubicBezTo>
                        <a:pt x="2015" y="1413"/>
                        <a:pt x="1992" y="1409"/>
                        <a:pt x="1975" y="1397"/>
                      </a:cubicBezTo>
                      <a:cubicBezTo>
                        <a:pt x="1972" y="1387"/>
                        <a:pt x="1971" y="1376"/>
                        <a:pt x="1965" y="1368"/>
                      </a:cubicBezTo>
                      <a:cubicBezTo>
                        <a:pt x="1958" y="1359"/>
                        <a:pt x="1943" y="1358"/>
                        <a:pt x="1937" y="1348"/>
                      </a:cubicBezTo>
                      <a:cubicBezTo>
                        <a:pt x="1927" y="1330"/>
                        <a:pt x="1929" y="1306"/>
                        <a:pt x="1918" y="1288"/>
                      </a:cubicBezTo>
                      <a:cubicBezTo>
                        <a:pt x="1911" y="1278"/>
                        <a:pt x="1906" y="1268"/>
                        <a:pt x="1899" y="1258"/>
                      </a:cubicBezTo>
                      <a:cubicBezTo>
                        <a:pt x="1878" y="1172"/>
                        <a:pt x="1876" y="1087"/>
                        <a:pt x="1890" y="1000"/>
                      </a:cubicBezTo>
                      <a:cubicBezTo>
                        <a:pt x="1898" y="850"/>
                        <a:pt x="1914" y="703"/>
                        <a:pt x="1927" y="553"/>
                      </a:cubicBezTo>
                      <a:cubicBezTo>
                        <a:pt x="1930" y="450"/>
                        <a:pt x="1933" y="348"/>
                        <a:pt x="1937" y="245"/>
                      </a:cubicBezTo>
                      <a:cubicBezTo>
                        <a:pt x="1940" y="176"/>
                        <a:pt x="1941" y="106"/>
                        <a:pt x="1946" y="37"/>
                      </a:cubicBezTo>
                      <a:cubicBezTo>
                        <a:pt x="1947" y="26"/>
                        <a:pt x="1965" y="8"/>
                        <a:pt x="1956" y="7"/>
                      </a:cubicBezTo>
                      <a:cubicBezTo>
                        <a:pt x="1906" y="0"/>
                        <a:pt x="1856" y="14"/>
                        <a:pt x="1805" y="17"/>
                      </a:cubicBezTo>
                      <a:cubicBezTo>
                        <a:pt x="1661" y="7"/>
                        <a:pt x="1712" y="7"/>
                        <a:pt x="1655" y="7"/>
                      </a:cubicBezTo>
                      <a:close/>
                    </a:path>
                  </a:pathLst>
                </a:custGeom>
                <a:solidFill>
                  <a:srgbClr val="CC9900"/>
                </a:solidFill>
                <a:ln w="15875" cap="flat" cmpd="sng">
                  <a:solidFill>
                    <a:srgbClr val="FF99CC"/>
                  </a:solidFill>
                  <a:prstDash val="solid"/>
                  <a:round/>
                  <a:headEnd type="none" w="med" len="med"/>
                  <a:tailEnd type="none" w="lg" len="lg"/>
                </a:ln>
              </p:spPr>
              <p:txBody>
                <a:bodyPr>
                  <a:spAutoFit/>
                </a:bodyPr>
                <a:lstStyle/>
                <a:p>
                  <a:endParaRPr lang="en-US"/>
                </a:p>
              </p:txBody>
            </p:sp>
            <p:sp>
              <p:nvSpPr>
                <p:cNvPr id="10270" name="Freeform 69"/>
                <p:cNvSpPr>
                  <a:spLocks/>
                </p:cNvSpPr>
                <p:nvPr/>
              </p:nvSpPr>
              <p:spPr bwMode="auto">
                <a:xfrm>
                  <a:off x="2571" y="3197"/>
                  <a:ext cx="265" cy="85"/>
                </a:xfrm>
                <a:custGeom>
                  <a:avLst/>
                  <a:gdLst>
                    <a:gd name="T0" fmla="*/ 0 w 265"/>
                    <a:gd name="T1" fmla="*/ 25 h 85"/>
                    <a:gd name="T2" fmla="*/ 57 w 265"/>
                    <a:gd name="T3" fmla="*/ 73 h 85"/>
                    <a:gd name="T4" fmla="*/ 93 w 265"/>
                    <a:gd name="T5" fmla="*/ 85 h 85"/>
                    <a:gd name="T6" fmla="*/ 231 w 265"/>
                    <a:gd name="T7" fmla="*/ 79 h 85"/>
                    <a:gd name="T8" fmla="*/ 249 w 265"/>
                    <a:gd name="T9" fmla="*/ 73 h 85"/>
                    <a:gd name="T10" fmla="*/ 168 w 265"/>
                    <a:gd name="T11" fmla="*/ 10 h 85"/>
                    <a:gd name="T12" fmla="*/ 0 w 265"/>
                    <a:gd name="T13" fmla="*/ 25 h 85"/>
                    <a:gd name="T14" fmla="*/ 0 60000 65536"/>
                    <a:gd name="T15" fmla="*/ 0 60000 65536"/>
                    <a:gd name="T16" fmla="*/ 0 60000 65536"/>
                    <a:gd name="T17" fmla="*/ 0 60000 65536"/>
                    <a:gd name="T18" fmla="*/ 0 60000 65536"/>
                    <a:gd name="T19" fmla="*/ 0 60000 65536"/>
                    <a:gd name="T20" fmla="*/ 0 60000 65536"/>
                    <a:gd name="T21" fmla="*/ 0 w 265"/>
                    <a:gd name="T22" fmla="*/ 0 h 85"/>
                    <a:gd name="T23" fmla="*/ 265 w 265"/>
                    <a:gd name="T24" fmla="*/ 85 h 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5" h="85">
                      <a:moveTo>
                        <a:pt x="0" y="25"/>
                      </a:moveTo>
                      <a:cubicBezTo>
                        <a:pt x="12" y="33"/>
                        <a:pt x="43" y="68"/>
                        <a:pt x="57" y="73"/>
                      </a:cubicBezTo>
                      <a:cubicBezTo>
                        <a:pt x="69" y="77"/>
                        <a:pt x="93" y="85"/>
                        <a:pt x="93" y="85"/>
                      </a:cubicBezTo>
                      <a:cubicBezTo>
                        <a:pt x="139" y="83"/>
                        <a:pt x="185" y="83"/>
                        <a:pt x="231" y="79"/>
                      </a:cubicBezTo>
                      <a:cubicBezTo>
                        <a:pt x="237" y="79"/>
                        <a:pt x="247" y="79"/>
                        <a:pt x="249" y="73"/>
                      </a:cubicBezTo>
                      <a:cubicBezTo>
                        <a:pt x="265" y="33"/>
                        <a:pt x="189" y="14"/>
                        <a:pt x="168" y="10"/>
                      </a:cubicBezTo>
                      <a:cubicBezTo>
                        <a:pt x="60" y="16"/>
                        <a:pt x="93" y="0"/>
                        <a:pt x="0" y="25"/>
                      </a:cubicBezTo>
                      <a:close/>
                    </a:path>
                  </a:pathLst>
                </a:custGeom>
                <a:solidFill>
                  <a:srgbClr val="CC9900"/>
                </a:solidFill>
                <a:ln w="15875" cap="flat" cmpd="sng">
                  <a:solidFill>
                    <a:srgbClr val="FFCC99"/>
                  </a:solidFill>
                  <a:prstDash val="solid"/>
                  <a:round/>
                  <a:headEnd type="none" w="med" len="med"/>
                  <a:tailEnd type="none" w="lg" len="lg"/>
                </a:ln>
              </p:spPr>
              <p:txBody>
                <a:bodyPr>
                  <a:spAutoFit/>
                </a:bodyPr>
                <a:lstStyle/>
                <a:p>
                  <a:endParaRPr lang="en-US"/>
                </a:p>
              </p:txBody>
            </p:sp>
          </p:grpSp>
          <p:sp>
            <p:nvSpPr>
              <p:cNvPr id="10265" name="Freeform 70"/>
              <p:cNvSpPr>
                <a:spLocks/>
              </p:cNvSpPr>
              <p:nvPr/>
            </p:nvSpPr>
            <p:spPr bwMode="auto">
              <a:xfrm>
                <a:off x="4396" y="3557"/>
                <a:ext cx="21" cy="72"/>
              </a:xfrm>
              <a:custGeom>
                <a:avLst/>
                <a:gdLst>
                  <a:gd name="T0" fmla="*/ 0 w 30"/>
                  <a:gd name="T1" fmla="*/ 0 h 86"/>
                  <a:gd name="T2" fmla="*/ 13 w 30"/>
                  <a:gd name="T3" fmla="*/ 29 h 86"/>
                  <a:gd name="T4" fmla="*/ 21 w 30"/>
                  <a:gd name="T5" fmla="*/ 72 h 86"/>
                  <a:gd name="T6" fmla="*/ 0 60000 65536"/>
                  <a:gd name="T7" fmla="*/ 0 60000 65536"/>
                  <a:gd name="T8" fmla="*/ 0 60000 65536"/>
                  <a:gd name="T9" fmla="*/ 0 w 30"/>
                  <a:gd name="T10" fmla="*/ 0 h 86"/>
                  <a:gd name="T11" fmla="*/ 30 w 30"/>
                  <a:gd name="T12" fmla="*/ 86 h 86"/>
                </a:gdLst>
                <a:ahLst/>
                <a:cxnLst>
                  <a:cxn ang="T6">
                    <a:pos x="T0" y="T1"/>
                  </a:cxn>
                  <a:cxn ang="T7">
                    <a:pos x="T2" y="T3"/>
                  </a:cxn>
                  <a:cxn ang="T8">
                    <a:pos x="T4" y="T5"/>
                  </a:cxn>
                </a:cxnLst>
                <a:rect l="T9" t="T10" r="T11" b="T12"/>
                <a:pathLst>
                  <a:path w="30" h="86">
                    <a:moveTo>
                      <a:pt x="0" y="0"/>
                    </a:moveTo>
                    <a:cubicBezTo>
                      <a:pt x="3" y="5"/>
                      <a:pt x="13" y="21"/>
                      <a:pt x="18" y="35"/>
                    </a:cubicBezTo>
                    <a:cubicBezTo>
                      <a:pt x="23" y="49"/>
                      <a:pt x="28" y="67"/>
                      <a:pt x="30" y="86"/>
                    </a:cubicBezTo>
                  </a:path>
                </a:pathLst>
              </a:custGeom>
              <a:solidFill>
                <a:srgbClr val="CC9900"/>
              </a:solidFill>
              <a:ln w="15875" cap="flat" cmpd="sng">
                <a:solidFill>
                  <a:srgbClr val="993300"/>
                </a:solidFill>
                <a:prstDash val="solid"/>
                <a:round/>
                <a:headEnd type="none" w="med" len="med"/>
                <a:tailEnd type="none" w="lg" len="lg"/>
              </a:ln>
            </p:spPr>
            <p:txBody>
              <a:bodyPr>
                <a:spAutoFit/>
              </a:bodyPr>
              <a:lstStyle/>
              <a:p>
                <a:endParaRPr lang="en-US"/>
              </a:p>
            </p:txBody>
          </p:sp>
          <p:sp>
            <p:nvSpPr>
              <p:cNvPr id="10266" name="Freeform 71"/>
              <p:cNvSpPr>
                <a:spLocks/>
              </p:cNvSpPr>
              <p:nvPr/>
            </p:nvSpPr>
            <p:spPr bwMode="auto">
              <a:xfrm flipH="1">
                <a:off x="4349" y="3642"/>
                <a:ext cx="34" cy="39"/>
              </a:xfrm>
              <a:custGeom>
                <a:avLst/>
                <a:gdLst>
                  <a:gd name="T0" fmla="*/ 0 w 192"/>
                  <a:gd name="T1" fmla="*/ 0 h 144"/>
                  <a:gd name="T2" fmla="*/ 26 w 192"/>
                  <a:gd name="T3" fmla="*/ 13 h 144"/>
                  <a:gd name="T4" fmla="*/ 34 w 192"/>
                  <a:gd name="T5" fmla="*/ 39 h 144"/>
                  <a:gd name="T6" fmla="*/ 0 60000 65536"/>
                  <a:gd name="T7" fmla="*/ 0 60000 65536"/>
                  <a:gd name="T8" fmla="*/ 0 60000 65536"/>
                  <a:gd name="T9" fmla="*/ 0 w 192"/>
                  <a:gd name="T10" fmla="*/ 0 h 144"/>
                  <a:gd name="T11" fmla="*/ 192 w 192"/>
                  <a:gd name="T12" fmla="*/ 144 h 144"/>
                </a:gdLst>
                <a:ahLst/>
                <a:cxnLst>
                  <a:cxn ang="T6">
                    <a:pos x="T0" y="T1"/>
                  </a:cxn>
                  <a:cxn ang="T7">
                    <a:pos x="T2" y="T3"/>
                  </a:cxn>
                  <a:cxn ang="T8">
                    <a:pos x="T4" y="T5"/>
                  </a:cxn>
                </a:cxnLst>
                <a:rect l="T9" t="T10" r="T11" b="T12"/>
                <a:pathLst>
                  <a:path w="192" h="144">
                    <a:moveTo>
                      <a:pt x="0" y="0"/>
                    </a:moveTo>
                    <a:cubicBezTo>
                      <a:pt x="56" y="12"/>
                      <a:pt x="112" y="24"/>
                      <a:pt x="144" y="48"/>
                    </a:cubicBezTo>
                    <a:cubicBezTo>
                      <a:pt x="176" y="72"/>
                      <a:pt x="184" y="108"/>
                      <a:pt x="192" y="144"/>
                    </a:cubicBezTo>
                  </a:path>
                </a:pathLst>
              </a:custGeom>
              <a:solidFill>
                <a:srgbClr val="CC9900"/>
              </a:solidFill>
              <a:ln w="15875" cap="flat" cmpd="sng">
                <a:solidFill>
                  <a:srgbClr val="993300"/>
                </a:solidFill>
                <a:prstDash val="solid"/>
                <a:round/>
                <a:headEnd type="none" w="med" len="med"/>
                <a:tailEnd type="none" w="lg" len="lg"/>
              </a:ln>
            </p:spPr>
            <p:txBody>
              <a:bodyPr>
                <a:spAutoFit/>
              </a:bodyPr>
              <a:lstStyle/>
              <a:p>
                <a:endParaRPr lang="en-US"/>
              </a:p>
            </p:txBody>
          </p:sp>
          <p:sp>
            <p:nvSpPr>
              <p:cNvPr id="10267" name="Freeform 72"/>
              <p:cNvSpPr>
                <a:spLocks/>
              </p:cNvSpPr>
              <p:nvPr/>
            </p:nvSpPr>
            <p:spPr bwMode="auto">
              <a:xfrm>
                <a:off x="4270" y="3654"/>
                <a:ext cx="34" cy="39"/>
              </a:xfrm>
              <a:custGeom>
                <a:avLst/>
                <a:gdLst>
                  <a:gd name="T0" fmla="*/ 0 w 192"/>
                  <a:gd name="T1" fmla="*/ 0 h 144"/>
                  <a:gd name="T2" fmla="*/ 26 w 192"/>
                  <a:gd name="T3" fmla="*/ 13 h 144"/>
                  <a:gd name="T4" fmla="*/ 34 w 192"/>
                  <a:gd name="T5" fmla="*/ 39 h 144"/>
                  <a:gd name="T6" fmla="*/ 0 60000 65536"/>
                  <a:gd name="T7" fmla="*/ 0 60000 65536"/>
                  <a:gd name="T8" fmla="*/ 0 60000 65536"/>
                  <a:gd name="T9" fmla="*/ 0 w 192"/>
                  <a:gd name="T10" fmla="*/ 0 h 144"/>
                  <a:gd name="T11" fmla="*/ 192 w 192"/>
                  <a:gd name="T12" fmla="*/ 144 h 144"/>
                </a:gdLst>
                <a:ahLst/>
                <a:cxnLst>
                  <a:cxn ang="T6">
                    <a:pos x="T0" y="T1"/>
                  </a:cxn>
                  <a:cxn ang="T7">
                    <a:pos x="T2" y="T3"/>
                  </a:cxn>
                  <a:cxn ang="T8">
                    <a:pos x="T4" y="T5"/>
                  </a:cxn>
                </a:cxnLst>
                <a:rect l="T9" t="T10" r="T11" b="T12"/>
                <a:pathLst>
                  <a:path w="192" h="144">
                    <a:moveTo>
                      <a:pt x="0" y="0"/>
                    </a:moveTo>
                    <a:cubicBezTo>
                      <a:pt x="56" y="12"/>
                      <a:pt x="112" y="24"/>
                      <a:pt x="144" y="48"/>
                    </a:cubicBezTo>
                    <a:cubicBezTo>
                      <a:pt x="176" y="72"/>
                      <a:pt x="184" y="108"/>
                      <a:pt x="192" y="144"/>
                    </a:cubicBezTo>
                  </a:path>
                </a:pathLst>
              </a:custGeom>
              <a:solidFill>
                <a:srgbClr val="CC9900"/>
              </a:solidFill>
              <a:ln w="15875" cap="flat" cmpd="sng">
                <a:solidFill>
                  <a:srgbClr val="993300"/>
                </a:solidFill>
                <a:prstDash val="solid"/>
                <a:round/>
                <a:headEnd type="none" w="med" len="med"/>
                <a:tailEnd type="none" w="lg" len="lg"/>
              </a:ln>
            </p:spPr>
            <p:txBody>
              <a:bodyPr>
                <a:spAutoFit/>
              </a:bodyPr>
              <a:lstStyle/>
              <a:p>
                <a:endParaRPr lang="en-US"/>
              </a:p>
            </p:txBody>
          </p:sp>
          <p:sp>
            <p:nvSpPr>
              <p:cNvPr id="10268" name="Freeform 73"/>
              <p:cNvSpPr>
                <a:spLocks/>
              </p:cNvSpPr>
              <p:nvPr/>
            </p:nvSpPr>
            <p:spPr bwMode="auto">
              <a:xfrm>
                <a:off x="4225" y="3677"/>
                <a:ext cx="34" cy="40"/>
              </a:xfrm>
              <a:custGeom>
                <a:avLst/>
                <a:gdLst>
                  <a:gd name="T0" fmla="*/ 0 w 192"/>
                  <a:gd name="T1" fmla="*/ 0 h 144"/>
                  <a:gd name="T2" fmla="*/ 26 w 192"/>
                  <a:gd name="T3" fmla="*/ 13 h 144"/>
                  <a:gd name="T4" fmla="*/ 34 w 192"/>
                  <a:gd name="T5" fmla="*/ 40 h 144"/>
                  <a:gd name="T6" fmla="*/ 0 60000 65536"/>
                  <a:gd name="T7" fmla="*/ 0 60000 65536"/>
                  <a:gd name="T8" fmla="*/ 0 60000 65536"/>
                  <a:gd name="T9" fmla="*/ 0 w 192"/>
                  <a:gd name="T10" fmla="*/ 0 h 144"/>
                  <a:gd name="T11" fmla="*/ 192 w 192"/>
                  <a:gd name="T12" fmla="*/ 144 h 144"/>
                </a:gdLst>
                <a:ahLst/>
                <a:cxnLst>
                  <a:cxn ang="T6">
                    <a:pos x="T0" y="T1"/>
                  </a:cxn>
                  <a:cxn ang="T7">
                    <a:pos x="T2" y="T3"/>
                  </a:cxn>
                  <a:cxn ang="T8">
                    <a:pos x="T4" y="T5"/>
                  </a:cxn>
                </a:cxnLst>
                <a:rect l="T9" t="T10" r="T11" b="T12"/>
                <a:pathLst>
                  <a:path w="192" h="144">
                    <a:moveTo>
                      <a:pt x="0" y="0"/>
                    </a:moveTo>
                    <a:cubicBezTo>
                      <a:pt x="56" y="12"/>
                      <a:pt x="112" y="24"/>
                      <a:pt x="144" y="48"/>
                    </a:cubicBezTo>
                    <a:cubicBezTo>
                      <a:pt x="176" y="72"/>
                      <a:pt x="184" y="108"/>
                      <a:pt x="192" y="144"/>
                    </a:cubicBezTo>
                  </a:path>
                </a:pathLst>
              </a:custGeom>
              <a:solidFill>
                <a:srgbClr val="CC9900"/>
              </a:solidFill>
              <a:ln w="15875" cap="flat" cmpd="sng">
                <a:solidFill>
                  <a:srgbClr val="993300"/>
                </a:solidFill>
                <a:prstDash val="solid"/>
                <a:round/>
                <a:headEnd type="none" w="med" len="med"/>
                <a:tailEnd type="none" w="lg" len="lg"/>
              </a:ln>
            </p:spPr>
            <p:txBody>
              <a:bodyPr>
                <a:spAutoFit/>
              </a:bodyPr>
              <a:lstStyle/>
              <a:p>
                <a:endParaRPr lang="en-US"/>
              </a:p>
            </p:txBody>
          </p:sp>
        </p:grpSp>
        <p:sp>
          <p:nvSpPr>
            <p:cNvPr id="10263" name="Text Box 75"/>
            <p:cNvSpPr txBox="1">
              <a:spLocks noChangeArrowheads="1"/>
            </p:cNvSpPr>
            <p:nvPr/>
          </p:nvSpPr>
          <p:spPr bwMode="auto">
            <a:xfrm rot="10800000" flipH="1" flipV="1">
              <a:off x="3840" y="768"/>
              <a:ext cx="1440" cy="950"/>
            </a:xfrm>
            <a:prstGeom prst="rect">
              <a:avLst/>
            </a:prstGeom>
            <a:solidFill>
              <a:schemeClr val="bg1"/>
            </a:solidFill>
            <a:ln w="15875">
              <a:solidFill>
                <a:schemeClr val="tx1"/>
              </a:solidFill>
              <a:miter lim="800000"/>
              <a:headEnd/>
              <a:tailEnd/>
            </a:ln>
          </p:spPr>
          <p:txBody>
            <a:bodyPr>
              <a:spAutoFit/>
            </a:bodyPr>
            <a:lstStyle/>
            <a:p>
              <a:pPr eaLnBrk="0" hangingPunct="0">
                <a:lnSpc>
                  <a:spcPct val="90000"/>
                </a:lnSpc>
                <a:spcAft>
                  <a:spcPct val="25000"/>
                </a:spcAft>
              </a:pPr>
              <a:r>
                <a:rPr lang="en-US" sz="1700"/>
                <a:t>In the upright position veins in the leg constrict to minimize venous volume &amp; shift blood toward the heart</a:t>
              </a:r>
              <a:endParaRPr lang="en-US" sz="1700">
                <a:sym typeface="Symbol" pitchFamily="18" charset="2"/>
              </a:endParaRPr>
            </a:p>
          </p:txBody>
        </p:sp>
      </p:gr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28950" y="304800"/>
            <a:ext cx="3086100" cy="382587"/>
          </a:xfrm>
          <a:ln cap="flat" algn="ctr"/>
        </p:spPr>
        <p:txBody>
          <a:bodyPr lIns="45720" tIns="45720" rIns="45720" bIns="45720"/>
          <a:lstStyle/>
          <a:p>
            <a:pPr eaLnBrk="1" hangingPunct="1"/>
            <a:r>
              <a:rPr lang="en-US" smtClean="0"/>
              <a:t>CVP &amp; right atrial pressure</a:t>
            </a:r>
          </a:p>
        </p:txBody>
      </p:sp>
      <p:sp>
        <p:nvSpPr>
          <p:cNvPr id="11267" name="Text Box 3"/>
          <p:cNvSpPr txBox="1">
            <a:spLocks noChangeArrowheads="1"/>
          </p:cNvSpPr>
          <p:nvPr/>
        </p:nvSpPr>
        <p:spPr bwMode="auto">
          <a:xfrm>
            <a:off x="381000" y="890587"/>
            <a:ext cx="8382000" cy="3022366"/>
          </a:xfrm>
          <a:prstGeom prst="rect">
            <a:avLst/>
          </a:prstGeom>
          <a:solidFill>
            <a:schemeClr val="bg1"/>
          </a:solidFill>
          <a:ln w="15875">
            <a:solidFill>
              <a:srgbClr val="000000"/>
            </a:solidFill>
            <a:miter lim="800000"/>
            <a:headEnd/>
            <a:tailEnd type="none" w="lg" len="lg"/>
          </a:ln>
        </p:spPr>
        <p:txBody>
          <a:bodyPr>
            <a:spAutoFit/>
          </a:bodyPr>
          <a:lstStyle/>
          <a:p>
            <a:pPr>
              <a:lnSpc>
                <a:spcPct val="140000"/>
              </a:lnSpc>
            </a:pPr>
            <a:r>
              <a:rPr lang="en-US" sz="1700" u="sng" dirty="0"/>
              <a:t>Central venous pressure</a:t>
            </a:r>
          </a:p>
          <a:p>
            <a:pPr lvl="1">
              <a:lnSpc>
                <a:spcPct val="140000"/>
              </a:lnSpc>
            </a:pPr>
            <a:r>
              <a:rPr lang="en-US" sz="1700" dirty="0"/>
              <a:t>CVP represents preload for the right atrium</a:t>
            </a:r>
          </a:p>
          <a:p>
            <a:pPr lvl="1">
              <a:lnSpc>
                <a:spcPct val="140000"/>
              </a:lnSpc>
            </a:pPr>
            <a:r>
              <a:rPr lang="en-US" sz="1700" b="1" i="1" dirty="0"/>
              <a:t>CVP is determined by blood volume and venous capacitance</a:t>
            </a:r>
          </a:p>
          <a:p>
            <a:pPr lvl="1">
              <a:lnSpc>
                <a:spcPct val="140000"/>
              </a:lnSpc>
            </a:pPr>
            <a:r>
              <a:rPr lang="en-US" sz="1700" dirty="0" smtClean="0"/>
              <a:t>CVP is very close to right atrial pressure</a:t>
            </a:r>
          </a:p>
          <a:p>
            <a:pPr lvl="1">
              <a:lnSpc>
                <a:spcPct val="140000"/>
              </a:lnSpc>
            </a:pPr>
            <a:r>
              <a:rPr lang="en-US" sz="1700" dirty="0" smtClean="0"/>
              <a:t>Normal </a:t>
            </a:r>
            <a:r>
              <a:rPr lang="en-US" sz="1700" dirty="0"/>
              <a:t>right atrial pressure is +2 to +7 mm Hg in recumbency</a:t>
            </a:r>
          </a:p>
          <a:p>
            <a:pPr>
              <a:lnSpc>
                <a:spcPct val="140000"/>
              </a:lnSpc>
            </a:pPr>
            <a:r>
              <a:rPr lang="en-US" sz="1700" u="sng" dirty="0"/>
              <a:t>Range of right atrial pressures:</a:t>
            </a:r>
          </a:p>
          <a:p>
            <a:pPr lvl="1">
              <a:lnSpc>
                <a:spcPct val="140000"/>
              </a:lnSpc>
            </a:pPr>
            <a:r>
              <a:rPr lang="en-US" sz="1700" dirty="0"/>
              <a:t>Minimum -3 to - 5 mm Hg at very high cardiac output or after severe hemorrhage</a:t>
            </a:r>
          </a:p>
          <a:p>
            <a:pPr lvl="1">
              <a:lnSpc>
                <a:spcPct val="140000"/>
              </a:lnSpc>
            </a:pPr>
            <a:r>
              <a:rPr lang="en-US" sz="1700" dirty="0"/>
              <a:t>Maximum 20 to 30 mm Hg in severe heart failure</a:t>
            </a: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a:xfrm>
            <a:off x="2514600" y="106363"/>
            <a:ext cx="4038600" cy="474662"/>
          </a:xfrm>
        </p:spPr>
        <p:txBody>
          <a:bodyPr/>
          <a:lstStyle/>
          <a:p>
            <a:pPr eaLnBrk="1" hangingPunct="1"/>
            <a:r>
              <a:rPr lang="en-US" smtClean="0"/>
              <a:t>Estimating CVP in the upright position</a:t>
            </a:r>
          </a:p>
        </p:txBody>
      </p:sp>
      <p:sp>
        <p:nvSpPr>
          <p:cNvPr id="12291" name="Text Box 13"/>
          <p:cNvSpPr txBox="1">
            <a:spLocks noChangeArrowheads="1"/>
          </p:cNvSpPr>
          <p:nvPr/>
        </p:nvSpPr>
        <p:spPr bwMode="auto">
          <a:xfrm>
            <a:off x="304800" y="1219200"/>
            <a:ext cx="4267200" cy="1244600"/>
          </a:xfrm>
          <a:prstGeom prst="rect">
            <a:avLst/>
          </a:prstGeom>
          <a:solidFill>
            <a:schemeClr val="bg1"/>
          </a:solidFill>
          <a:ln w="15875" algn="ctr">
            <a:solidFill>
              <a:schemeClr val="tx1"/>
            </a:solidFill>
            <a:miter lim="800000"/>
            <a:headEnd type="none" w="sm" len="sm"/>
            <a:tailEnd type="none" w="lg" len="lg"/>
          </a:ln>
        </p:spPr>
        <p:txBody>
          <a:bodyPr>
            <a:spAutoFit/>
          </a:bodyPr>
          <a:lstStyle/>
          <a:p>
            <a:pPr>
              <a:lnSpc>
                <a:spcPct val="110000"/>
              </a:lnSpc>
              <a:spcBef>
                <a:spcPct val="50000"/>
              </a:spcBef>
            </a:pPr>
            <a:r>
              <a:rPr lang="en-US" sz="1700"/>
              <a:t>In the dependent position the veins on the back of the hand are engorged due to the height (h) of the column of blood from the right atrium to the hand</a:t>
            </a:r>
          </a:p>
        </p:txBody>
      </p:sp>
      <p:sp>
        <p:nvSpPr>
          <p:cNvPr id="12292" name="Text Box 138"/>
          <p:cNvSpPr txBox="1">
            <a:spLocks noChangeArrowheads="1"/>
          </p:cNvSpPr>
          <p:nvPr/>
        </p:nvSpPr>
        <p:spPr bwMode="auto">
          <a:xfrm>
            <a:off x="228600" y="3733800"/>
            <a:ext cx="4724400" cy="1974850"/>
          </a:xfrm>
          <a:prstGeom prst="rect">
            <a:avLst/>
          </a:prstGeom>
          <a:solidFill>
            <a:schemeClr val="bg1"/>
          </a:solidFill>
          <a:ln w="15875" algn="ctr">
            <a:solidFill>
              <a:schemeClr val="tx1"/>
            </a:solidFill>
            <a:miter lim="800000"/>
            <a:headEnd type="none" w="sm" len="sm"/>
            <a:tailEnd type="none" w="lg" len="lg"/>
          </a:ln>
        </p:spPr>
        <p:txBody>
          <a:bodyPr>
            <a:spAutoFit/>
          </a:bodyPr>
          <a:lstStyle/>
          <a:p>
            <a:pPr>
              <a:lnSpc>
                <a:spcPct val="120000"/>
              </a:lnSpc>
              <a:spcBef>
                <a:spcPct val="50000"/>
              </a:spcBef>
            </a:pPr>
            <a:r>
              <a:rPr lang="en-US" sz="1700"/>
              <a:t>As the hand is raised, the height of the column decreases. When the hand is raised above the level of the right atrium (dotted line) the veins collapse. The height of the hand above the atrium (4</a:t>
            </a:r>
            <a:r>
              <a:rPr lang="en-US" sz="1700" baseline="30000"/>
              <a:t>th</a:t>
            </a:r>
            <a:r>
              <a:rPr lang="en-US" sz="1700"/>
              <a:t> intercostal space) at the point of collapse equals the right atrial pressure.</a:t>
            </a:r>
          </a:p>
        </p:txBody>
      </p:sp>
      <p:grpSp>
        <p:nvGrpSpPr>
          <p:cNvPr id="12293" name="Group 159"/>
          <p:cNvGrpSpPr>
            <a:grpSpLocks/>
          </p:cNvGrpSpPr>
          <p:nvPr/>
        </p:nvGrpSpPr>
        <p:grpSpPr bwMode="auto">
          <a:xfrm>
            <a:off x="5105400" y="3576638"/>
            <a:ext cx="3810000" cy="2976562"/>
            <a:chOff x="3216" y="2253"/>
            <a:chExt cx="2400" cy="1875"/>
          </a:xfrm>
        </p:grpSpPr>
        <p:grpSp>
          <p:nvGrpSpPr>
            <p:cNvPr id="12336" name="Group 121"/>
            <p:cNvGrpSpPr>
              <a:grpSpLocks/>
            </p:cNvGrpSpPr>
            <p:nvPr/>
          </p:nvGrpSpPr>
          <p:grpSpPr bwMode="auto">
            <a:xfrm>
              <a:off x="3309" y="2256"/>
              <a:ext cx="1443" cy="1872"/>
              <a:chOff x="1920" y="672"/>
              <a:chExt cx="2657" cy="3264"/>
            </a:xfrm>
          </p:grpSpPr>
          <p:sp>
            <p:nvSpPr>
              <p:cNvPr id="12361" name="Freeform 91"/>
              <p:cNvSpPr>
                <a:spLocks/>
              </p:cNvSpPr>
              <p:nvPr/>
            </p:nvSpPr>
            <p:spPr bwMode="auto">
              <a:xfrm>
                <a:off x="1920" y="672"/>
                <a:ext cx="2657" cy="3264"/>
              </a:xfrm>
              <a:custGeom>
                <a:avLst/>
                <a:gdLst>
                  <a:gd name="T0" fmla="*/ 1366 w 2657"/>
                  <a:gd name="T1" fmla="*/ 433 h 3264"/>
                  <a:gd name="T2" fmla="*/ 1783 w 2657"/>
                  <a:gd name="T3" fmla="*/ 30 h 3264"/>
                  <a:gd name="T4" fmla="*/ 1928 w 2657"/>
                  <a:gd name="T5" fmla="*/ 110 h 3264"/>
                  <a:gd name="T6" fmla="*/ 1948 w 2657"/>
                  <a:gd name="T7" fmla="*/ 513 h 3264"/>
                  <a:gd name="T8" fmla="*/ 1832 w 2657"/>
                  <a:gd name="T9" fmla="*/ 644 h 3264"/>
                  <a:gd name="T10" fmla="*/ 2162 w 2657"/>
                  <a:gd name="T11" fmla="*/ 966 h 3264"/>
                  <a:gd name="T12" fmla="*/ 2433 w 2657"/>
                  <a:gd name="T13" fmla="*/ 1097 h 3264"/>
                  <a:gd name="T14" fmla="*/ 2598 w 2657"/>
                  <a:gd name="T15" fmla="*/ 1198 h 3264"/>
                  <a:gd name="T16" fmla="*/ 2588 w 2657"/>
                  <a:gd name="T17" fmla="*/ 1456 h 3264"/>
                  <a:gd name="T18" fmla="*/ 2195 w 2657"/>
                  <a:gd name="T19" fmla="*/ 1716 h 3264"/>
                  <a:gd name="T20" fmla="*/ 2223 w 2657"/>
                  <a:gd name="T21" fmla="*/ 1913 h 3264"/>
                  <a:gd name="T22" fmla="*/ 2135 w 2657"/>
                  <a:gd name="T23" fmla="*/ 1901 h 3264"/>
                  <a:gd name="T24" fmla="*/ 2111 w 2657"/>
                  <a:gd name="T25" fmla="*/ 1674 h 3264"/>
                  <a:gd name="T26" fmla="*/ 2342 w 2657"/>
                  <a:gd name="T27" fmla="*/ 1443 h 3264"/>
                  <a:gd name="T28" fmla="*/ 2067 w 2657"/>
                  <a:gd name="T29" fmla="*/ 1089 h 3264"/>
                  <a:gd name="T30" fmla="*/ 1958 w 2657"/>
                  <a:gd name="T31" fmla="*/ 1460 h 3264"/>
                  <a:gd name="T32" fmla="*/ 2055 w 2657"/>
                  <a:gd name="T33" fmla="*/ 1661 h 3264"/>
                  <a:gd name="T34" fmla="*/ 2052 w 2657"/>
                  <a:gd name="T35" fmla="*/ 2293 h 3264"/>
                  <a:gd name="T36" fmla="*/ 2068 w 2657"/>
                  <a:gd name="T37" fmla="*/ 2996 h 3264"/>
                  <a:gd name="T38" fmla="*/ 2308 w 2657"/>
                  <a:gd name="T39" fmla="*/ 3113 h 3264"/>
                  <a:gd name="T40" fmla="*/ 2366 w 2657"/>
                  <a:gd name="T41" fmla="*/ 3165 h 3264"/>
                  <a:gd name="T42" fmla="*/ 2382 w 2657"/>
                  <a:gd name="T43" fmla="*/ 3210 h 3264"/>
                  <a:gd name="T44" fmla="*/ 2302 w 2657"/>
                  <a:gd name="T45" fmla="*/ 3186 h 3264"/>
                  <a:gd name="T46" fmla="*/ 2352 w 2657"/>
                  <a:gd name="T47" fmla="*/ 3260 h 3264"/>
                  <a:gd name="T48" fmla="*/ 2191 w 2657"/>
                  <a:gd name="T49" fmla="*/ 3204 h 3264"/>
                  <a:gd name="T50" fmla="*/ 1803 w 2657"/>
                  <a:gd name="T51" fmla="*/ 3130 h 3264"/>
                  <a:gd name="T52" fmla="*/ 1885 w 2657"/>
                  <a:gd name="T53" fmla="*/ 2800 h 3264"/>
                  <a:gd name="T54" fmla="*/ 1714 w 2657"/>
                  <a:gd name="T55" fmla="*/ 2111 h 3264"/>
                  <a:gd name="T56" fmla="*/ 1638 w 2657"/>
                  <a:gd name="T57" fmla="*/ 2445 h 3264"/>
                  <a:gd name="T58" fmla="*/ 1677 w 2657"/>
                  <a:gd name="T59" fmla="*/ 2979 h 3264"/>
                  <a:gd name="T60" fmla="*/ 1608 w 2657"/>
                  <a:gd name="T61" fmla="*/ 3130 h 3264"/>
                  <a:gd name="T62" fmla="*/ 1162 w 2657"/>
                  <a:gd name="T63" fmla="*/ 3241 h 3264"/>
                  <a:gd name="T64" fmla="*/ 1182 w 2657"/>
                  <a:gd name="T65" fmla="*/ 3151 h 3264"/>
                  <a:gd name="T66" fmla="*/ 1113 w 2657"/>
                  <a:gd name="T67" fmla="*/ 3070 h 3264"/>
                  <a:gd name="T68" fmla="*/ 1396 w 2657"/>
                  <a:gd name="T69" fmla="*/ 3009 h 3264"/>
                  <a:gd name="T70" fmla="*/ 1414 w 2657"/>
                  <a:gd name="T71" fmla="*/ 2456 h 3264"/>
                  <a:gd name="T72" fmla="*/ 1396 w 2657"/>
                  <a:gd name="T73" fmla="*/ 1348 h 3264"/>
                  <a:gd name="T74" fmla="*/ 1087 w 2657"/>
                  <a:gd name="T75" fmla="*/ 1095 h 3264"/>
                  <a:gd name="T76" fmla="*/ 332 w 2657"/>
                  <a:gd name="T77" fmla="*/ 1152 h 3264"/>
                  <a:gd name="T78" fmla="*/ 172 w 2657"/>
                  <a:gd name="T79" fmla="*/ 1180 h 3264"/>
                  <a:gd name="T80" fmla="*/ 27 w 2657"/>
                  <a:gd name="T81" fmla="*/ 1147 h 3264"/>
                  <a:gd name="T82" fmla="*/ 231 w 2657"/>
                  <a:gd name="T83" fmla="*/ 1107 h 3264"/>
                  <a:gd name="T84" fmla="*/ 0 w 2657"/>
                  <a:gd name="T85" fmla="*/ 1060 h 3264"/>
                  <a:gd name="T86" fmla="*/ 56 w 2657"/>
                  <a:gd name="T87" fmla="*/ 1006 h 3264"/>
                  <a:gd name="T88" fmla="*/ 279 w 2657"/>
                  <a:gd name="T89" fmla="*/ 1036 h 3264"/>
                  <a:gd name="T90" fmla="*/ 195 w 2657"/>
                  <a:gd name="T91" fmla="*/ 940 h 3264"/>
                  <a:gd name="T92" fmla="*/ 367 w 2657"/>
                  <a:gd name="T93" fmla="*/ 976 h 3264"/>
                  <a:gd name="T94" fmla="*/ 887 w 2657"/>
                  <a:gd name="T95" fmla="*/ 948 h 3264"/>
                  <a:gd name="T96" fmla="*/ 1137 w 2657"/>
                  <a:gd name="T97" fmla="*/ 829 h 326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57"/>
                  <a:gd name="T148" fmla="*/ 0 h 3264"/>
                  <a:gd name="T149" fmla="*/ 2657 w 2657"/>
                  <a:gd name="T150" fmla="*/ 3264 h 326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57" h="3264">
                    <a:moveTo>
                      <a:pt x="1482" y="664"/>
                    </a:moveTo>
                    <a:cubicBezTo>
                      <a:pt x="1464" y="603"/>
                      <a:pt x="1478" y="561"/>
                      <a:pt x="1424" y="524"/>
                    </a:cubicBezTo>
                    <a:cubicBezTo>
                      <a:pt x="1393" y="474"/>
                      <a:pt x="1381" y="495"/>
                      <a:pt x="1366" y="433"/>
                    </a:cubicBezTo>
                    <a:cubicBezTo>
                      <a:pt x="1380" y="318"/>
                      <a:pt x="1354" y="125"/>
                      <a:pt x="1463" y="51"/>
                    </a:cubicBezTo>
                    <a:cubicBezTo>
                      <a:pt x="1490" y="7"/>
                      <a:pt x="1496" y="15"/>
                      <a:pt x="1541" y="0"/>
                    </a:cubicBezTo>
                    <a:cubicBezTo>
                      <a:pt x="1642" y="6"/>
                      <a:pt x="1696" y="7"/>
                      <a:pt x="1783" y="30"/>
                    </a:cubicBezTo>
                    <a:cubicBezTo>
                      <a:pt x="1793" y="37"/>
                      <a:pt x="1801" y="45"/>
                      <a:pt x="1812" y="51"/>
                    </a:cubicBezTo>
                    <a:cubicBezTo>
                      <a:pt x="1821" y="56"/>
                      <a:pt x="1833" y="55"/>
                      <a:pt x="1842" y="60"/>
                    </a:cubicBezTo>
                    <a:cubicBezTo>
                      <a:pt x="1943" y="119"/>
                      <a:pt x="1862" y="89"/>
                      <a:pt x="1928" y="110"/>
                    </a:cubicBezTo>
                    <a:cubicBezTo>
                      <a:pt x="1960" y="132"/>
                      <a:pt x="1994" y="148"/>
                      <a:pt x="2026" y="171"/>
                    </a:cubicBezTo>
                    <a:cubicBezTo>
                      <a:pt x="2084" y="259"/>
                      <a:pt x="2048" y="356"/>
                      <a:pt x="2007" y="442"/>
                    </a:cubicBezTo>
                    <a:cubicBezTo>
                      <a:pt x="1989" y="480"/>
                      <a:pt x="1991" y="498"/>
                      <a:pt x="1948" y="513"/>
                    </a:cubicBezTo>
                    <a:cubicBezTo>
                      <a:pt x="1892" y="598"/>
                      <a:pt x="1968" y="492"/>
                      <a:pt x="1900" y="564"/>
                    </a:cubicBezTo>
                    <a:cubicBezTo>
                      <a:pt x="1841" y="626"/>
                      <a:pt x="1924" y="565"/>
                      <a:pt x="1851" y="613"/>
                    </a:cubicBezTo>
                    <a:cubicBezTo>
                      <a:pt x="1845" y="624"/>
                      <a:pt x="1833" y="632"/>
                      <a:pt x="1832" y="644"/>
                    </a:cubicBezTo>
                    <a:cubicBezTo>
                      <a:pt x="1830" y="669"/>
                      <a:pt x="1846" y="812"/>
                      <a:pt x="1881" y="835"/>
                    </a:cubicBezTo>
                    <a:cubicBezTo>
                      <a:pt x="1898" y="846"/>
                      <a:pt x="1921" y="844"/>
                      <a:pt x="1938" y="856"/>
                    </a:cubicBezTo>
                    <a:cubicBezTo>
                      <a:pt x="2008" y="903"/>
                      <a:pt x="2080" y="948"/>
                      <a:pt x="2162" y="966"/>
                    </a:cubicBezTo>
                    <a:cubicBezTo>
                      <a:pt x="2193" y="982"/>
                      <a:pt x="2229" y="990"/>
                      <a:pt x="2258" y="1006"/>
                    </a:cubicBezTo>
                    <a:cubicBezTo>
                      <a:pt x="2323" y="1043"/>
                      <a:pt x="2331" y="1052"/>
                      <a:pt x="2405" y="1077"/>
                    </a:cubicBezTo>
                    <a:cubicBezTo>
                      <a:pt x="2415" y="1081"/>
                      <a:pt x="2422" y="1092"/>
                      <a:pt x="2433" y="1097"/>
                    </a:cubicBezTo>
                    <a:cubicBezTo>
                      <a:pt x="2452" y="1105"/>
                      <a:pt x="2472" y="1111"/>
                      <a:pt x="2492" y="1118"/>
                    </a:cubicBezTo>
                    <a:cubicBezTo>
                      <a:pt x="2502" y="1121"/>
                      <a:pt x="2521" y="1127"/>
                      <a:pt x="2521" y="1127"/>
                    </a:cubicBezTo>
                    <a:cubicBezTo>
                      <a:pt x="2552" y="1150"/>
                      <a:pt x="2568" y="1175"/>
                      <a:pt x="2598" y="1198"/>
                    </a:cubicBezTo>
                    <a:cubicBezTo>
                      <a:pt x="2611" y="1218"/>
                      <a:pt x="2630" y="1235"/>
                      <a:pt x="2637" y="1258"/>
                    </a:cubicBezTo>
                    <a:cubicBezTo>
                      <a:pt x="2644" y="1278"/>
                      <a:pt x="2657" y="1319"/>
                      <a:pt x="2657" y="1319"/>
                    </a:cubicBezTo>
                    <a:cubicBezTo>
                      <a:pt x="2642" y="1351"/>
                      <a:pt x="2621" y="1424"/>
                      <a:pt x="2588" y="1456"/>
                    </a:cubicBezTo>
                    <a:cubicBezTo>
                      <a:pt x="2558" y="1473"/>
                      <a:pt x="2538" y="1498"/>
                      <a:pt x="2509" y="1518"/>
                    </a:cubicBezTo>
                    <a:cubicBezTo>
                      <a:pt x="2481" y="1537"/>
                      <a:pt x="2489" y="1522"/>
                      <a:pt x="2421" y="1567"/>
                    </a:cubicBezTo>
                    <a:cubicBezTo>
                      <a:pt x="2380" y="1610"/>
                      <a:pt x="2215" y="1656"/>
                      <a:pt x="2195" y="1716"/>
                    </a:cubicBezTo>
                    <a:cubicBezTo>
                      <a:pt x="2161" y="1748"/>
                      <a:pt x="2169" y="1764"/>
                      <a:pt x="2167" y="1786"/>
                    </a:cubicBezTo>
                    <a:cubicBezTo>
                      <a:pt x="2165" y="1807"/>
                      <a:pt x="2174" y="1822"/>
                      <a:pt x="2183" y="1843"/>
                    </a:cubicBezTo>
                    <a:cubicBezTo>
                      <a:pt x="2191" y="1853"/>
                      <a:pt x="2213" y="1907"/>
                      <a:pt x="2223" y="1913"/>
                    </a:cubicBezTo>
                    <a:cubicBezTo>
                      <a:pt x="2225" y="1941"/>
                      <a:pt x="2222" y="1953"/>
                      <a:pt x="2215" y="1967"/>
                    </a:cubicBezTo>
                    <a:cubicBezTo>
                      <a:pt x="2208" y="1958"/>
                      <a:pt x="2197" y="1995"/>
                      <a:pt x="2187" y="1988"/>
                    </a:cubicBezTo>
                    <a:cubicBezTo>
                      <a:pt x="2177" y="1980"/>
                      <a:pt x="2148" y="1922"/>
                      <a:pt x="2135" y="1901"/>
                    </a:cubicBezTo>
                    <a:cubicBezTo>
                      <a:pt x="2128" y="1891"/>
                      <a:pt x="2103" y="1860"/>
                      <a:pt x="2103" y="1860"/>
                    </a:cubicBezTo>
                    <a:cubicBezTo>
                      <a:pt x="2097" y="1840"/>
                      <a:pt x="2079" y="1831"/>
                      <a:pt x="2083" y="1810"/>
                    </a:cubicBezTo>
                    <a:cubicBezTo>
                      <a:pt x="2093" y="1762"/>
                      <a:pt x="2095" y="1721"/>
                      <a:pt x="2111" y="1674"/>
                    </a:cubicBezTo>
                    <a:cubicBezTo>
                      <a:pt x="2127" y="1639"/>
                      <a:pt x="2148" y="1626"/>
                      <a:pt x="2181" y="1600"/>
                    </a:cubicBezTo>
                    <a:cubicBezTo>
                      <a:pt x="2213" y="1576"/>
                      <a:pt x="2245" y="1531"/>
                      <a:pt x="2266" y="1518"/>
                    </a:cubicBezTo>
                    <a:cubicBezTo>
                      <a:pt x="2293" y="1492"/>
                      <a:pt x="2310" y="1477"/>
                      <a:pt x="2342" y="1443"/>
                    </a:cubicBezTo>
                    <a:cubicBezTo>
                      <a:pt x="2342" y="1362"/>
                      <a:pt x="2480" y="1384"/>
                      <a:pt x="2455" y="1310"/>
                    </a:cubicBezTo>
                    <a:cubicBezTo>
                      <a:pt x="2445" y="1280"/>
                      <a:pt x="2278" y="1208"/>
                      <a:pt x="2251" y="1199"/>
                    </a:cubicBezTo>
                    <a:cubicBezTo>
                      <a:pt x="2200" y="1181"/>
                      <a:pt x="2113" y="1121"/>
                      <a:pt x="2067" y="1089"/>
                    </a:cubicBezTo>
                    <a:cubicBezTo>
                      <a:pt x="2022" y="1019"/>
                      <a:pt x="1878" y="1064"/>
                      <a:pt x="1861" y="1118"/>
                    </a:cubicBezTo>
                    <a:cubicBezTo>
                      <a:pt x="1887" y="1196"/>
                      <a:pt x="1920" y="1277"/>
                      <a:pt x="1938" y="1359"/>
                    </a:cubicBezTo>
                    <a:cubicBezTo>
                      <a:pt x="1957" y="1445"/>
                      <a:pt x="1938" y="1390"/>
                      <a:pt x="1958" y="1460"/>
                    </a:cubicBezTo>
                    <a:cubicBezTo>
                      <a:pt x="1972" y="1509"/>
                      <a:pt x="1977" y="1509"/>
                      <a:pt x="2007" y="1550"/>
                    </a:cubicBezTo>
                    <a:cubicBezTo>
                      <a:pt x="2022" y="1569"/>
                      <a:pt x="2046" y="1610"/>
                      <a:pt x="2046" y="1610"/>
                    </a:cubicBezTo>
                    <a:cubicBezTo>
                      <a:pt x="2049" y="1627"/>
                      <a:pt x="2051" y="1644"/>
                      <a:pt x="2055" y="1661"/>
                    </a:cubicBezTo>
                    <a:cubicBezTo>
                      <a:pt x="2061" y="1688"/>
                      <a:pt x="2075" y="1741"/>
                      <a:pt x="2075" y="1741"/>
                    </a:cubicBezTo>
                    <a:cubicBezTo>
                      <a:pt x="2067" y="1841"/>
                      <a:pt x="2072" y="2006"/>
                      <a:pt x="2040" y="2103"/>
                    </a:cubicBezTo>
                    <a:cubicBezTo>
                      <a:pt x="2036" y="2154"/>
                      <a:pt x="2052" y="2242"/>
                      <a:pt x="2052" y="2293"/>
                    </a:cubicBezTo>
                    <a:cubicBezTo>
                      <a:pt x="2052" y="2422"/>
                      <a:pt x="2025" y="2470"/>
                      <a:pt x="2046" y="2597"/>
                    </a:cubicBezTo>
                    <a:cubicBezTo>
                      <a:pt x="2050" y="2661"/>
                      <a:pt x="1993" y="2802"/>
                      <a:pt x="2022" y="2868"/>
                    </a:cubicBezTo>
                    <a:cubicBezTo>
                      <a:pt x="2036" y="2930"/>
                      <a:pt x="2020" y="2958"/>
                      <a:pt x="2068" y="2996"/>
                    </a:cubicBezTo>
                    <a:cubicBezTo>
                      <a:pt x="2087" y="3024"/>
                      <a:pt x="2117" y="3023"/>
                      <a:pt x="2143" y="3035"/>
                    </a:cubicBezTo>
                    <a:cubicBezTo>
                      <a:pt x="2231" y="3095"/>
                      <a:pt x="2239" y="3066"/>
                      <a:pt x="2223" y="3070"/>
                    </a:cubicBezTo>
                    <a:cubicBezTo>
                      <a:pt x="2207" y="3074"/>
                      <a:pt x="2324" y="3110"/>
                      <a:pt x="2308" y="3113"/>
                    </a:cubicBezTo>
                    <a:cubicBezTo>
                      <a:pt x="2334" y="3129"/>
                      <a:pt x="2376" y="3150"/>
                      <a:pt x="2392" y="3161"/>
                    </a:cubicBezTo>
                    <a:cubicBezTo>
                      <a:pt x="2408" y="3172"/>
                      <a:pt x="2408" y="3183"/>
                      <a:pt x="2404" y="3184"/>
                    </a:cubicBezTo>
                    <a:cubicBezTo>
                      <a:pt x="2400" y="3185"/>
                      <a:pt x="2365" y="3162"/>
                      <a:pt x="2366" y="3165"/>
                    </a:cubicBezTo>
                    <a:cubicBezTo>
                      <a:pt x="2372" y="3175"/>
                      <a:pt x="2400" y="3196"/>
                      <a:pt x="2408" y="3204"/>
                    </a:cubicBezTo>
                    <a:cubicBezTo>
                      <a:pt x="2391" y="3197"/>
                      <a:pt x="2342" y="3183"/>
                      <a:pt x="2338" y="3184"/>
                    </a:cubicBezTo>
                    <a:cubicBezTo>
                      <a:pt x="2334" y="3185"/>
                      <a:pt x="2376" y="3202"/>
                      <a:pt x="2382" y="3210"/>
                    </a:cubicBezTo>
                    <a:cubicBezTo>
                      <a:pt x="2388" y="3219"/>
                      <a:pt x="2385" y="3232"/>
                      <a:pt x="2374" y="3231"/>
                    </a:cubicBezTo>
                    <a:cubicBezTo>
                      <a:pt x="2355" y="3227"/>
                      <a:pt x="2330" y="3209"/>
                      <a:pt x="2318" y="3202"/>
                    </a:cubicBezTo>
                    <a:cubicBezTo>
                      <a:pt x="2306" y="3195"/>
                      <a:pt x="2305" y="3185"/>
                      <a:pt x="2302" y="3186"/>
                    </a:cubicBezTo>
                    <a:cubicBezTo>
                      <a:pt x="2282" y="3176"/>
                      <a:pt x="2294" y="3196"/>
                      <a:pt x="2302" y="3208"/>
                    </a:cubicBezTo>
                    <a:cubicBezTo>
                      <a:pt x="2308" y="3215"/>
                      <a:pt x="2332" y="3217"/>
                      <a:pt x="2340" y="3225"/>
                    </a:cubicBezTo>
                    <a:cubicBezTo>
                      <a:pt x="2348" y="3233"/>
                      <a:pt x="2359" y="3256"/>
                      <a:pt x="2352" y="3260"/>
                    </a:cubicBezTo>
                    <a:cubicBezTo>
                      <a:pt x="2336" y="3264"/>
                      <a:pt x="2293" y="3237"/>
                      <a:pt x="2296" y="3248"/>
                    </a:cubicBezTo>
                    <a:cubicBezTo>
                      <a:pt x="2267" y="3236"/>
                      <a:pt x="2326" y="3263"/>
                      <a:pt x="2266" y="3233"/>
                    </a:cubicBezTo>
                    <a:cubicBezTo>
                      <a:pt x="2207" y="3203"/>
                      <a:pt x="2225" y="3216"/>
                      <a:pt x="2191" y="3204"/>
                    </a:cubicBezTo>
                    <a:cubicBezTo>
                      <a:pt x="2157" y="3193"/>
                      <a:pt x="2111" y="3174"/>
                      <a:pt x="2064" y="3167"/>
                    </a:cubicBezTo>
                    <a:cubicBezTo>
                      <a:pt x="1993" y="3144"/>
                      <a:pt x="1977" y="3166"/>
                      <a:pt x="1905" y="3159"/>
                    </a:cubicBezTo>
                    <a:cubicBezTo>
                      <a:pt x="1863" y="3144"/>
                      <a:pt x="1846" y="3141"/>
                      <a:pt x="1803" y="3130"/>
                    </a:cubicBezTo>
                    <a:cubicBezTo>
                      <a:pt x="1754" y="3057"/>
                      <a:pt x="1830" y="3041"/>
                      <a:pt x="1853" y="2961"/>
                    </a:cubicBezTo>
                    <a:cubicBezTo>
                      <a:pt x="1859" y="2940"/>
                      <a:pt x="1870" y="2887"/>
                      <a:pt x="1877" y="2866"/>
                    </a:cubicBezTo>
                    <a:cubicBezTo>
                      <a:pt x="1880" y="2856"/>
                      <a:pt x="1885" y="2800"/>
                      <a:pt x="1885" y="2800"/>
                    </a:cubicBezTo>
                    <a:cubicBezTo>
                      <a:pt x="1910" y="2629"/>
                      <a:pt x="1829" y="2557"/>
                      <a:pt x="1877" y="2346"/>
                    </a:cubicBezTo>
                    <a:cubicBezTo>
                      <a:pt x="1871" y="2257"/>
                      <a:pt x="1844" y="2014"/>
                      <a:pt x="1793" y="1934"/>
                    </a:cubicBezTo>
                    <a:cubicBezTo>
                      <a:pt x="1774" y="1990"/>
                      <a:pt x="1737" y="2057"/>
                      <a:pt x="1714" y="2111"/>
                    </a:cubicBezTo>
                    <a:cubicBezTo>
                      <a:pt x="1694" y="2157"/>
                      <a:pt x="1695" y="2187"/>
                      <a:pt x="1674" y="2210"/>
                    </a:cubicBezTo>
                    <a:cubicBezTo>
                      <a:pt x="1667" y="2225"/>
                      <a:pt x="1636" y="2266"/>
                      <a:pt x="1630" y="2305"/>
                    </a:cubicBezTo>
                    <a:cubicBezTo>
                      <a:pt x="1624" y="2344"/>
                      <a:pt x="1643" y="2395"/>
                      <a:pt x="1638" y="2445"/>
                    </a:cubicBezTo>
                    <a:cubicBezTo>
                      <a:pt x="1624" y="2499"/>
                      <a:pt x="1613" y="2553"/>
                      <a:pt x="1599" y="2606"/>
                    </a:cubicBezTo>
                    <a:cubicBezTo>
                      <a:pt x="1592" y="2633"/>
                      <a:pt x="1579" y="2688"/>
                      <a:pt x="1579" y="2688"/>
                    </a:cubicBezTo>
                    <a:cubicBezTo>
                      <a:pt x="1586" y="2782"/>
                      <a:pt x="1591" y="2921"/>
                      <a:pt x="1677" y="2979"/>
                    </a:cubicBezTo>
                    <a:cubicBezTo>
                      <a:pt x="1696" y="3009"/>
                      <a:pt x="1687" y="3026"/>
                      <a:pt x="1706" y="3056"/>
                    </a:cubicBezTo>
                    <a:cubicBezTo>
                      <a:pt x="1687" y="3069"/>
                      <a:pt x="1686" y="3097"/>
                      <a:pt x="1667" y="3110"/>
                    </a:cubicBezTo>
                    <a:cubicBezTo>
                      <a:pt x="1650" y="3123"/>
                      <a:pt x="1608" y="3130"/>
                      <a:pt x="1608" y="3130"/>
                    </a:cubicBezTo>
                    <a:cubicBezTo>
                      <a:pt x="1581" y="3140"/>
                      <a:pt x="1551" y="3128"/>
                      <a:pt x="1491" y="3142"/>
                    </a:cubicBezTo>
                    <a:cubicBezTo>
                      <a:pt x="1431" y="3157"/>
                      <a:pt x="1305" y="3200"/>
                      <a:pt x="1250" y="3217"/>
                    </a:cubicBezTo>
                    <a:cubicBezTo>
                      <a:pt x="1225" y="3213"/>
                      <a:pt x="1184" y="3257"/>
                      <a:pt x="1162" y="3241"/>
                    </a:cubicBezTo>
                    <a:cubicBezTo>
                      <a:pt x="1152" y="3234"/>
                      <a:pt x="1174" y="3219"/>
                      <a:pt x="1182" y="3210"/>
                    </a:cubicBezTo>
                    <a:cubicBezTo>
                      <a:pt x="1190" y="3202"/>
                      <a:pt x="1201" y="3197"/>
                      <a:pt x="1211" y="3191"/>
                    </a:cubicBezTo>
                    <a:cubicBezTo>
                      <a:pt x="1072" y="3174"/>
                      <a:pt x="1126" y="3188"/>
                      <a:pt x="1182" y="3151"/>
                    </a:cubicBezTo>
                    <a:cubicBezTo>
                      <a:pt x="1043" y="3134"/>
                      <a:pt x="1097" y="3148"/>
                      <a:pt x="1152" y="3110"/>
                    </a:cubicBezTo>
                    <a:cubicBezTo>
                      <a:pt x="1133" y="3107"/>
                      <a:pt x="1108" y="3115"/>
                      <a:pt x="1094" y="3100"/>
                    </a:cubicBezTo>
                    <a:cubicBezTo>
                      <a:pt x="1086" y="3092"/>
                      <a:pt x="1118" y="3080"/>
                      <a:pt x="1113" y="3070"/>
                    </a:cubicBezTo>
                    <a:cubicBezTo>
                      <a:pt x="1107" y="3058"/>
                      <a:pt x="1087" y="3063"/>
                      <a:pt x="1075" y="3060"/>
                    </a:cubicBezTo>
                    <a:cubicBezTo>
                      <a:pt x="1091" y="3008"/>
                      <a:pt x="1120" y="3038"/>
                      <a:pt x="1171" y="3027"/>
                    </a:cubicBezTo>
                    <a:cubicBezTo>
                      <a:pt x="1215" y="3030"/>
                      <a:pt x="1339" y="3031"/>
                      <a:pt x="1396" y="3009"/>
                    </a:cubicBezTo>
                    <a:cubicBezTo>
                      <a:pt x="1419" y="3000"/>
                      <a:pt x="1425" y="2967"/>
                      <a:pt x="1443" y="2949"/>
                    </a:cubicBezTo>
                    <a:cubicBezTo>
                      <a:pt x="1456" y="2908"/>
                      <a:pt x="1470" y="2868"/>
                      <a:pt x="1482" y="2828"/>
                    </a:cubicBezTo>
                    <a:cubicBezTo>
                      <a:pt x="1468" y="2703"/>
                      <a:pt x="1430" y="2582"/>
                      <a:pt x="1414" y="2456"/>
                    </a:cubicBezTo>
                    <a:cubicBezTo>
                      <a:pt x="1421" y="2371"/>
                      <a:pt x="1425" y="2287"/>
                      <a:pt x="1443" y="2204"/>
                    </a:cubicBezTo>
                    <a:cubicBezTo>
                      <a:pt x="1434" y="1978"/>
                      <a:pt x="1536" y="1668"/>
                      <a:pt x="1455" y="1542"/>
                    </a:cubicBezTo>
                    <a:cubicBezTo>
                      <a:pt x="1452" y="1532"/>
                      <a:pt x="1401" y="1358"/>
                      <a:pt x="1396" y="1348"/>
                    </a:cubicBezTo>
                    <a:cubicBezTo>
                      <a:pt x="1381" y="1327"/>
                      <a:pt x="1337" y="1277"/>
                      <a:pt x="1317" y="1247"/>
                    </a:cubicBezTo>
                    <a:cubicBezTo>
                      <a:pt x="1310" y="1240"/>
                      <a:pt x="1336" y="1124"/>
                      <a:pt x="1331" y="1115"/>
                    </a:cubicBezTo>
                    <a:cubicBezTo>
                      <a:pt x="1293" y="1090"/>
                      <a:pt x="1151" y="1102"/>
                      <a:pt x="1087" y="1095"/>
                    </a:cubicBezTo>
                    <a:cubicBezTo>
                      <a:pt x="1021" y="1118"/>
                      <a:pt x="890" y="1072"/>
                      <a:pt x="820" y="1084"/>
                    </a:cubicBezTo>
                    <a:cubicBezTo>
                      <a:pt x="736" y="1098"/>
                      <a:pt x="569" y="1073"/>
                      <a:pt x="484" y="1084"/>
                    </a:cubicBezTo>
                    <a:cubicBezTo>
                      <a:pt x="411" y="1093"/>
                      <a:pt x="406" y="1143"/>
                      <a:pt x="332" y="1152"/>
                    </a:cubicBezTo>
                    <a:cubicBezTo>
                      <a:pt x="246" y="1181"/>
                      <a:pt x="207" y="1208"/>
                      <a:pt x="116" y="1220"/>
                    </a:cubicBezTo>
                    <a:cubicBezTo>
                      <a:pt x="106" y="1217"/>
                      <a:pt x="47" y="1213"/>
                      <a:pt x="52" y="1204"/>
                    </a:cubicBezTo>
                    <a:cubicBezTo>
                      <a:pt x="76" y="1161"/>
                      <a:pt x="132" y="1187"/>
                      <a:pt x="172" y="1180"/>
                    </a:cubicBezTo>
                    <a:cubicBezTo>
                      <a:pt x="208" y="1159"/>
                      <a:pt x="211" y="1159"/>
                      <a:pt x="203" y="1155"/>
                    </a:cubicBezTo>
                    <a:cubicBezTo>
                      <a:pt x="195" y="1151"/>
                      <a:pt x="153" y="1159"/>
                      <a:pt x="124" y="1158"/>
                    </a:cubicBezTo>
                    <a:cubicBezTo>
                      <a:pt x="91" y="1155"/>
                      <a:pt x="57" y="1161"/>
                      <a:pt x="27" y="1147"/>
                    </a:cubicBezTo>
                    <a:cubicBezTo>
                      <a:pt x="16" y="1142"/>
                      <a:pt x="44" y="1129"/>
                      <a:pt x="56" y="1127"/>
                    </a:cubicBezTo>
                    <a:cubicBezTo>
                      <a:pt x="103" y="1119"/>
                      <a:pt x="153" y="1121"/>
                      <a:pt x="202" y="1118"/>
                    </a:cubicBezTo>
                    <a:cubicBezTo>
                      <a:pt x="212" y="1114"/>
                      <a:pt x="231" y="1118"/>
                      <a:pt x="231" y="1107"/>
                    </a:cubicBezTo>
                    <a:cubicBezTo>
                      <a:pt x="231" y="1095"/>
                      <a:pt x="214" y="1089"/>
                      <a:pt x="202" y="1087"/>
                    </a:cubicBezTo>
                    <a:cubicBezTo>
                      <a:pt x="185" y="1083"/>
                      <a:pt x="165" y="1095"/>
                      <a:pt x="135" y="1093"/>
                    </a:cubicBezTo>
                    <a:cubicBezTo>
                      <a:pt x="101" y="1089"/>
                      <a:pt x="0" y="1064"/>
                      <a:pt x="0" y="1060"/>
                    </a:cubicBezTo>
                    <a:cubicBezTo>
                      <a:pt x="56" y="1021"/>
                      <a:pt x="47" y="1067"/>
                      <a:pt x="133" y="1067"/>
                    </a:cubicBezTo>
                    <a:cubicBezTo>
                      <a:pt x="163" y="1067"/>
                      <a:pt x="192" y="1060"/>
                      <a:pt x="221" y="1057"/>
                    </a:cubicBezTo>
                    <a:cubicBezTo>
                      <a:pt x="171" y="1039"/>
                      <a:pt x="113" y="1017"/>
                      <a:pt x="56" y="1006"/>
                    </a:cubicBezTo>
                    <a:cubicBezTo>
                      <a:pt x="97" y="976"/>
                      <a:pt x="128" y="990"/>
                      <a:pt x="192" y="1006"/>
                    </a:cubicBezTo>
                    <a:cubicBezTo>
                      <a:pt x="212" y="1011"/>
                      <a:pt x="231" y="1021"/>
                      <a:pt x="250" y="1027"/>
                    </a:cubicBezTo>
                    <a:cubicBezTo>
                      <a:pt x="260" y="1030"/>
                      <a:pt x="279" y="1036"/>
                      <a:pt x="279" y="1036"/>
                    </a:cubicBezTo>
                    <a:cubicBezTo>
                      <a:pt x="286" y="1015"/>
                      <a:pt x="299" y="997"/>
                      <a:pt x="279" y="976"/>
                    </a:cubicBezTo>
                    <a:cubicBezTo>
                      <a:pt x="272" y="969"/>
                      <a:pt x="251" y="974"/>
                      <a:pt x="243" y="969"/>
                    </a:cubicBezTo>
                    <a:cubicBezTo>
                      <a:pt x="222" y="958"/>
                      <a:pt x="195" y="940"/>
                      <a:pt x="195" y="940"/>
                    </a:cubicBezTo>
                    <a:cubicBezTo>
                      <a:pt x="192" y="930"/>
                      <a:pt x="173" y="902"/>
                      <a:pt x="182" y="896"/>
                    </a:cubicBezTo>
                    <a:cubicBezTo>
                      <a:pt x="184" y="895"/>
                      <a:pt x="245" y="913"/>
                      <a:pt x="250" y="915"/>
                    </a:cubicBezTo>
                    <a:cubicBezTo>
                      <a:pt x="326" y="968"/>
                      <a:pt x="285" y="947"/>
                      <a:pt x="367" y="976"/>
                    </a:cubicBezTo>
                    <a:cubicBezTo>
                      <a:pt x="377" y="979"/>
                      <a:pt x="488" y="980"/>
                      <a:pt x="488" y="980"/>
                    </a:cubicBezTo>
                    <a:cubicBezTo>
                      <a:pt x="559" y="980"/>
                      <a:pt x="724" y="982"/>
                      <a:pt x="796" y="960"/>
                    </a:cubicBezTo>
                    <a:cubicBezTo>
                      <a:pt x="827" y="958"/>
                      <a:pt x="861" y="952"/>
                      <a:pt x="887" y="948"/>
                    </a:cubicBezTo>
                    <a:cubicBezTo>
                      <a:pt x="913" y="944"/>
                      <a:pt x="927" y="943"/>
                      <a:pt x="950" y="936"/>
                    </a:cubicBezTo>
                    <a:cubicBezTo>
                      <a:pt x="973" y="925"/>
                      <a:pt x="995" y="925"/>
                      <a:pt x="1026" y="907"/>
                    </a:cubicBezTo>
                    <a:cubicBezTo>
                      <a:pt x="1057" y="890"/>
                      <a:pt x="1066" y="859"/>
                      <a:pt x="1137" y="829"/>
                    </a:cubicBezTo>
                    <a:cubicBezTo>
                      <a:pt x="1254" y="707"/>
                      <a:pt x="1296" y="748"/>
                      <a:pt x="1453" y="725"/>
                    </a:cubicBezTo>
                    <a:cubicBezTo>
                      <a:pt x="1497" y="709"/>
                      <a:pt x="1482" y="725"/>
                      <a:pt x="1482" y="664"/>
                    </a:cubicBezTo>
                    <a:close/>
                  </a:path>
                </a:pathLst>
              </a:custGeom>
              <a:solidFill>
                <a:srgbClr val="CC990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62" name="Freeform 115"/>
              <p:cNvSpPr>
                <a:spLocks/>
              </p:cNvSpPr>
              <p:nvPr/>
            </p:nvSpPr>
            <p:spPr bwMode="auto">
              <a:xfrm>
                <a:off x="3168" y="3696"/>
                <a:ext cx="62" cy="44"/>
              </a:xfrm>
              <a:custGeom>
                <a:avLst/>
                <a:gdLst>
                  <a:gd name="T0" fmla="*/ 62 w 89"/>
                  <a:gd name="T1" fmla="*/ 44 h 73"/>
                  <a:gd name="T2" fmla="*/ 24 w 89"/>
                  <a:gd name="T3" fmla="*/ 28 h 73"/>
                  <a:gd name="T4" fmla="*/ 4 w 89"/>
                  <a:gd name="T5" fmla="*/ 22 h 73"/>
                  <a:gd name="T6" fmla="*/ 4 w 89"/>
                  <a:gd name="T7" fmla="*/ 0 h 73"/>
                  <a:gd name="T8" fmla="*/ 0 60000 65536"/>
                  <a:gd name="T9" fmla="*/ 0 60000 65536"/>
                  <a:gd name="T10" fmla="*/ 0 60000 65536"/>
                  <a:gd name="T11" fmla="*/ 0 60000 65536"/>
                  <a:gd name="T12" fmla="*/ 0 w 89"/>
                  <a:gd name="T13" fmla="*/ 0 h 73"/>
                  <a:gd name="T14" fmla="*/ 89 w 89"/>
                  <a:gd name="T15" fmla="*/ 73 h 73"/>
                </a:gdLst>
                <a:ahLst/>
                <a:cxnLst>
                  <a:cxn ang="T8">
                    <a:pos x="T0" y="T1"/>
                  </a:cxn>
                  <a:cxn ang="T9">
                    <a:pos x="T2" y="T3"/>
                  </a:cxn>
                  <a:cxn ang="T10">
                    <a:pos x="T4" y="T5"/>
                  </a:cxn>
                  <a:cxn ang="T11">
                    <a:pos x="T6" y="T7"/>
                  </a:cxn>
                </a:cxnLst>
                <a:rect l="T12" t="T13" r="T14" b="T15"/>
                <a:pathLst>
                  <a:path w="89" h="73">
                    <a:moveTo>
                      <a:pt x="89" y="73"/>
                    </a:moveTo>
                    <a:cubicBezTo>
                      <a:pt x="60" y="45"/>
                      <a:pt x="81" y="59"/>
                      <a:pt x="34" y="46"/>
                    </a:cubicBezTo>
                    <a:cubicBezTo>
                      <a:pt x="25" y="43"/>
                      <a:pt x="11" y="45"/>
                      <a:pt x="6" y="37"/>
                    </a:cubicBezTo>
                    <a:cubicBezTo>
                      <a:pt x="0" y="26"/>
                      <a:pt x="6" y="12"/>
                      <a:pt x="6" y="0"/>
                    </a:cubicBezTo>
                  </a:path>
                </a:pathLst>
              </a:custGeom>
              <a:solidFill>
                <a:srgbClr val="CC990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63" name="Freeform 116"/>
              <p:cNvSpPr>
                <a:spLocks/>
              </p:cNvSpPr>
              <p:nvPr/>
            </p:nvSpPr>
            <p:spPr bwMode="auto">
              <a:xfrm>
                <a:off x="3268" y="3648"/>
                <a:ext cx="26" cy="78"/>
              </a:xfrm>
              <a:custGeom>
                <a:avLst/>
                <a:gdLst>
                  <a:gd name="T0" fmla="*/ 26 w 37"/>
                  <a:gd name="T1" fmla="*/ 78 h 128"/>
                  <a:gd name="T2" fmla="*/ 0 w 37"/>
                  <a:gd name="T3" fmla="*/ 0 h 128"/>
                  <a:gd name="T4" fmla="*/ 0 60000 65536"/>
                  <a:gd name="T5" fmla="*/ 0 60000 65536"/>
                  <a:gd name="T6" fmla="*/ 0 w 37"/>
                  <a:gd name="T7" fmla="*/ 0 h 128"/>
                  <a:gd name="T8" fmla="*/ 37 w 37"/>
                  <a:gd name="T9" fmla="*/ 128 h 128"/>
                </a:gdLst>
                <a:ahLst/>
                <a:cxnLst>
                  <a:cxn ang="T4">
                    <a:pos x="T0" y="T1"/>
                  </a:cxn>
                  <a:cxn ang="T5">
                    <a:pos x="T2" y="T3"/>
                  </a:cxn>
                </a:cxnLst>
                <a:rect l="T6" t="T7" r="T8" b="T9"/>
                <a:pathLst>
                  <a:path w="37" h="128">
                    <a:moveTo>
                      <a:pt x="37" y="128"/>
                    </a:moveTo>
                    <a:cubicBezTo>
                      <a:pt x="9" y="88"/>
                      <a:pt x="0" y="51"/>
                      <a:pt x="0" y="0"/>
                    </a:cubicBezTo>
                  </a:path>
                </a:pathLst>
              </a:custGeom>
              <a:solidFill>
                <a:srgbClr val="CC990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64" name="Freeform 117"/>
              <p:cNvSpPr>
                <a:spLocks/>
              </p:cNvSpPr>
              <p:nvPr/>
            </p:nvSpPr>
            <p:spPr bwMode="auto">
              <a:xfrm>
                <a:off x="3205" y="3682"/>
                <a:ext cx="69" cy="55"/>
              </a:xfrm>
              <a:custGeom>
                <a:avLst/>
                <a:gdLst>
                  <a:gd name="T0" fmla="*/ 69 w 100"/>
                  <a:gd name="T1" fmla="*/ 55 h 92"/>
                  <a:gd name="T2" fmla="*/ 12 w 100"/>
                  <a:gd name="T3" fmla="*/ 33 h 92"/>
                  <a:gd name="T4" fmla="*/ 0 w 100"/>
                  <a:gd name="T5" fmla="*/ 0 h 92"/>
                  <a:gd name="T6" fmla="*/ 0 60000 65536"/>
                  <a:gd name="T7" fmla="*/ 0 60000 65536"/>
                  <a:gd name="T8" fmla="*/ 0 60000 65536"/>
                  <a:gd name="T9" fmla="*/ 0 w 100"/>
                  <a:gd name="T10" fmla="*/ 0 h 92"/>
                  <a:gd name="T11" fmla="*/ 100 w 100"/>
                  <a:gd name="T12" fmla="*/ 92 h 92"/>
                </a:gdLst>
                <a:ahLst/>
                <a:cxnLst>
                  <a:cxn ang="T6">
                    <a:pos x="T0" y="T1"/>
                  </a:cxn>
                  <a:cxn ang="T7">
                    <a:pos x="T2" y="T3"/>
                  </a:cxn>
                  <a:cxn ang="T8">
                    <a:pos x="T4" y="T5"/>
                  </a:cxn>
                </a:cxnLst>
                <a:rect l="T9" t="T10" r="T11" b="T12"/>
                <a:pathLst>
                  <a:path w="100" h="92">
                    <a:moveTo>
                      <a:pt x="100" y="92"/>
                    </a:moveTo>
                    <a:cubicBezTo>
                      <a:pt x="76" y="67"/>
                      <a:pt x="50" y="66"/>
                      <a:pt x="18" y="55"/>
                    </a:cubicBezTo>
                    <a:cubicBezTo>
                      <a:pt x="12" y="37"/>
                      <a:pt x="0" y="0"/>
                      <a:pt x="0" y="0"/>
                    </a:cubicBezTo>
                  </a:path>
                </a:pathLst>
              </a:custGeom>
              <a:solidFill>
                <a:srgbClr val="CC990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65" name="Freeform 118"/>
              <p:cNvSpPr>
                <a:spLocks/>
              </p:cNvSpPr>
              <p:nvPr/>
            </p:nvSpPr>
            <p:spPr bwMode="auto">
              <a:xfrm>
                <a:off x="4069" y="3648"/>
                <a:ext cx="78" cy="89"/>
              </a:xfrm>
              <a:custGeom>
                <a:avLst/>
                <a:gdLst>
                  <a:gd name="T0" fmla="*/ 0 w 113"/>
                  <a:gd name="T1" fmla="*/ 89 h 146"/>
                  <a:gd name="T2" fmla="*/ 44 w 113"/>
                  <a:gd name="T3" fmla="*/ 55 h 146"/>
                  <a:gd name="T4" fmla="*/ 69 w 113"/>
                  <a:gd name="T5" fmla="*/ 23 h 146"/>
                  <a:gd name="T6" fmla="*/ 69 w 113"/>
                  <a:gd name="T7" fmla="*/ 16 h 146"/>
                  <a:gd name="T8" fmla="*/ 0 60000 65536"/>
                  <a:gd name="T9" fmla="*/ 0 60000 65536"/>
                  <a:gd name="T10" fmla="*/ 0 60000 65536"/>
                  <a:gd name="T11" fmla="*/ 0 60000 65536"/>
                  <a:gd name="T12" fmla="*/ 0 w 113"/>
                  <a:gd name="T13" fmla="*/ 0 h 146"/>
                  <a:gd name="T14" fmla="*/ 113 w 113"/>
                  <a:gd name="T15" fmla="*/ 146 h 146"/>
                </a:gdLst>
                <a:ahLst/>
                <a:cxnLst>
                  <a:cxn ang="T8">
                    <a:pos x="T0" y="T1"/>
                  </a:cxn>
                  <a:cxn ang="T9">
                    <a:pos x="T2" y="T3"/>
                  </a:cxn>
                  <a:cxn ang="T10">
                    <a:pos x="T4" y="T5"/>
                  </a:cxn>
                  <a:cxn ang="T11">
                    <a:pos x="T6" y="T7"/>
                  </a:cxn>
                </a:cxnLst>
                <a:rect l="T12" t="T13" r="T14" b="T15"/>
                <a:pathLst>
                  <a:path w="113" h="146">
                    <a:moveTo>
                      <a:pt x="0" y="146"/>
                    </a:moveTo>
                    <a:cubicBezTo>
                      <a:pt x="31" y="136"/>
                      <a:pt x="45" y="117"/>
                      <a:pt x="64" y="91"/>
                    </a:cubicBezTo>
                    <a:cubicBezTo>
                      <a:pt x="77" y="74"/>
                      <a:pt x="100" y="37"/>
                      <a:pt x="100" y="37"/>
                    </a:cubicBezTo>
                    <a:cubicBezTo>
                      <a:pt x="111" y="3"/>
                      <a:pt x="113" y="0"/>
                      <a:pt x="100" y="27"/>
                    </a:cubicBezTo>
                  </a:path>
                </a:pathLst>
              </a:custGeom>
              <a:solidFill>
                <a:srgbClr val="CC990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66" name="Freeform 119"/>
              <p:cNvSpPr>
                <a:spLocks/>
              </p:cNvSpPr>
              <p:nvPr/>
            </p:nvSpPr>
            <p:spPr bwMode="auto">
              <a:xfrm>
                <a:off x="4120" y="3726"/>
                <a:ext cx="56" cy="22"/>
              </a:xfrm>
              <a:custGeom>
                <a:avLst/>
                <a:gdLst>
                  <a:gd name="T0" fmla="*/ 0 w 82"/>
                  <a:gd name="T1" fmla="*/ 22 h 37"/>
                  <a:gd name="T2" fmla="*/ 56 w 82"/>
                  <a:gd name="T3" fmla="*/ 0 h 37"/>
                  <a:gd name="T4" fmla="*/ 0 60000 65536"/>
                  <a:gd name="T5" fmla="*/ 0 60000 65536"/>
                  <a:gd name="T6" fmla="*/ 0 w 82"/>
                  <a:gd name="T7" fmla="*/ 0 h 37"/>
                  <a:gd name="T8" fmla="*/ 82 w 82"/>
                  <a:gd name="T9" fmla="*/ 37 h 37"/>
                </a:gdLst>
                <a:ahLst/>
                <a:cxnLst>
                  <a:cxn ang="T4">
                    <a:pos x="T0" y="T1"/>
                  </a:cxn>
                  <a:cxn ang="T5">
                    <a:pos x="T2" y="T3"/>
                  </a:cxn>
                </a:cxnLst>
                <a:rect l="T6" t="T7" r="T8" b="T9"/>
                <a:pathLst>
                  <a:path w="82" h="37">
                    <a:moveTo>
                      <a:pt x="0" y="37"/>
                    </a:moveTo>
                    <a:cubicBezTo>
                      <a:pt x="22" y="13"/>
                      <a:pt x="48" y="0"/>
                      <a:pt x="82" y="0"/>
                    </a:cubicBezTo>
                  </a:path>
                </a:pathLst>
              </a:custGeom>
              <a:solidFill>
                <a:srgbClr val="CC990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67" name="Freeform 120"/>
              <p:cNvSpPr>
                <a:spLocks/>
              </p:cNvSpPr>
              <p:nvPr/>
            </p:nvSpPr>
            <p:spPr bwMode="auto">
              <a:xfrm>
                <a:off x="4069" y="3665"/>
                <a:ext cx="25" cy="105"/>
              </a:xfrm>
              <a:custGeom>
                <a:avLst/>
                <a:gdLst>
                  <a:gd name="T0" fmla="*/ 19 w 36"/>
                  <a:gd name="T1" fmla="*/ 105 h 174"/>
                  <a:gd name="T2" fmla="*/ 6 w 36"/>
                  <a:gd name="T3" fmla="*/ 72 h 174"/>
                  <a:gd name="T4" fmla="*/ 0 w 36"/>
                  <a:gd name="T5" fmla="*/ 56 h 174"/>
                  <a:gd name="T6" fmla="*/ 13 w 36"/>
                  <a:gd name="T7" fmla="*/ 11 h 174"/>
                  <a:gd name="T8" fmla="*/ 25 w 36"/>
                  <a:gd name="T9" fmla="*/ 0 h 174"/>
                  <a:gd name="T10" fmla="*/ 0 60000 65536"/>
                  <a:gd name="T11" fmla="*/ 0 60000 65536"/>
                  <a:gd name="T12" fmla="*/ 0 60000 65536"/>
                  <a:gd name="T13" fmla="*/ 0 60000 65536"/>
                  <a:gd name="T14" fmla="*/ 0 60000 65536"/>
                  <a:gd name="T15" fmla="*/ 0 w 36"/>
                  <a:gd name="T16" fmla="*/ 0 h 174"/>
                  <a:gd name="T17" fmla="*/ 36 w 36"/>
                  <a:gd name="T18" fmla="*/ 174 h 174"/>
                </a:gdLst>
                <a:ahLst/>
                <a:cxnLst>
                  <a:cxn ang="T10">
                    <a:pos x="T0" y="T1"/>
                  </a:cxn>
                  <a:cxn ang="T11">
                    <a:pos x="T2" y="T3"/>
                  </a:cxn>
                  <a:cxn ang="T12">
                    <a:pos x="T4" y="T5"/>
                  </a:cxn>
                  <a:cxn ang="T13">
                    <a:pos x="T6" y="T7"/>
                  </a:cxn>
                  <a:cxn ang="T14">
                    <a:pos x="T8" y="T9"/>
                  </a:cxn>
                </a:cxnLst>
                <a:rect l="T15" t="T16" r="T17" b="T18"/>
                <a:pathLst>
                  <a:path w="36" h="174">
                    <a:moveTo>
                      <a:pt x="27" y="174"/>
                    </a:moveTo>
                    <a:cubicBezTo>
                      <a:pt x="21" y="156"/>
                      <a:pt x="15" y="137"/>
                      <a:pt x="9" y="119"/>
                    </a:cubicBezTo>
                    <a:cubicBezTo>
                      <a:pt x="6" y="110"/>
                      <a:pt x="0" y="92"/>
                      <a:pt x="0" y="92"/>
                    </a:cubicBezTo>
                    <a:cubicBezTo>
                      <a:pt x="2" y="81"/>
                      <a:pt x="9" y="34"/>
                      <a:pt x="18" y="19"/>
                    </a:cubicBezTo>
                    <a:cubicBezTo>
                      <a:pt x="22" y="11"/>
                      <a:pt x="36" y="0"/>
                      <a:pt x="36" y="0"/>
                    </a:cubicBezTo>
                  </a:path>
                </a:pathLst>
              </a:custGeom>
              <a:solidFill>
                <a:srgbClr val="CC9900"/>
              </a:solidFill>
              <a:ln w="15875" cap="flat" cmpd="sng">
                <a:solidFill>
                  <a:schemeClr val="tx1"/>
                </a:solidFill>
                <a:prstDash val="solid"/>
                <a:round/>
                <a:headEnd type="none" w="med" len="med"/>
                <a:tailEnd type="none" w="lg" len="lg"/>
              </a:ln>
            </p:spPr>
            <p:txBody>
              <a:bodyPr anchor="ctr">
                <a:spAutoFit/>
              </a:bodyPr>
              <a:lstStyle/>
              <a:p>
                <a:endParaRPr lang="en-US"/>
              </a:p>
            </p:txBody>
          </p:sp>
        </p:grpSp>
        <p:sp>
          <p:nvSpPr>
            <p:cNvPr id="12337" name="Text Box 140"/>
            <p:cNvSpPr txBox="1">
              <a:spLocks noChangeArrowheads="1"/>
            </p:cNvSpPr>
            <p:nvPr/>
          </p:nvSpPr>
          <p:spPr bwMode="auto">
            <a:xfrm>
              <a:off x="4875" y="2663"/>
              <a:ext cx="741" cy="394"/>
            </a:xfrm>
            <a:prstGeom prst="rect">
              <a:avLst/>
            </a:prstGeom>
            <a:solidFill>
              <a:schemeClr val="bg1"/>
            </a:solidFill>
            <a:ln w="15875" algn="ctr">
              <a:solidFill>
                <a:schemeClr val="tx1"/>
              </a:solidFill>
              <a:miter lim="800000"/>
              <a:headEnd/>
              <a:tailEnd type="none" w="lg" len="lg"/>
            </a:ln>
          </p:spPr>
          <p:txBody>
            <a:bodyPr>
              <a:spAutoFit/>
            </a:bodyPr>
            <a:lstStyle/>
            <a:p>
              <a:pPr>
                <a:spcBef>
                  <a:spcPct val="50000"/>
                </a:spcBef>
              </a:pPr>
              <a:r>
                <a:rPr lang="en-US" sz="1700"/>
                <a:t>Level of Rt. atrium</a:t>
              </a:r>
            </a:p>
          </p:txBody>
        </p:sp>
        <p:grpSp>
          <p:nvGrpSpPr>
            <p:cNvPr id="12338" name="Group 101"/>
            <p:cNvGrpSpPr>
              <a:grpSpLocks/>
            </p:cNvGrpSpPr>
            <p:nvPr/>
          </p:nvGrpSpPr>
          <p:grpSpPr bwMode="auto">
            <a:xfrm>
              <a:off x="4101" y="2753"/>
              <a:ext cx="199" cy="294"/>
              <a:chOff x="960" y="1056"/>
              <a:chExt cx="369" cy="643"/>
            </a:xfrm>
          </p:grpSpPr>
          <p:sp>
            <p:nvSpPr>
              <p:cNvPr id="12353" name="Freeform 102"/>
              <p:cNvSpPr>
                <a:spLocks/>
              </p:cNvSpPr>
              <p:nvPr/>
            </p:nvSpPr>
            <p:spPr bwMode="auto">
              <a:xfrm>
                <a:off x="960" y="1185"/>
                <a:ext cx="127" cy="143"/>
              </a:xfrm>
              <a:custGeom>
                <a:avLst/>
                <a:gdLst>
                  <a:gd name="T0" fmla="*/ 65 w 296"/>
                  <a:gd name="T1" fmla="*/ 17 h 408"/>
                  <a:gd name="T2" fmla="*/ 106 w 296"/>
                  <a:gd name="T3" fmla="*/ 0 h 408"/>
                  <a:gd name="T4" fmla="*/ 127 w 296"/>
                  <a:gd name="T5" fmla="*/ 17 h 408"/>
                  <a:gd name="T6" fmla="*/ 106 w 296"/>
                  <a:gd name="T7" fmla="*/ 67 h 408"/>
                  <a:gd name="T8" fmla="*/ 45 w 296"/>
                  <a:gd name="T9" fmla="*/ 135 h 408"/>
                  <a:gd name="T10" fmla="*/ 3 w 296"/>
                  <a:gd name="T11" fmla="*/ 118 h 408"/>
                  <a:gd name="T12" fmla="*/ 24 w 296"/>
                  <a:gd name="T13" fmla="*/ 67 h 408"/>
                  <a:gd name="T14" fmla="*/ 0 60000 65536"/>
                  <a:gd name="T15" fmla="*/ 0 60000 65536"/>
                  <a:gd name="T16" fmla="*/ 0 60000 65536"/>
                  <a:gd name="T17" fmla="*/ 0 60000 65536"/>
                  <a:gd name="T18" fmla="*/ 0 60000 65536"/>
                  <a:gd name="T19" fmla="*/ 0 60000 65536"/>
                  <a:gd name="T20" fmla="*/ 0 60000 65536"/>
                  <a:gd name="T21" fmla="*/ 0 w 296"/>
                  <a:gd name="T22" fmla="*/ 0 h 408"/>
                  <a:gd name="T23" fmla="*/ 296 w 296"/>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6" h="408">
                    <a:moveTo>
                      <a:pt x="152" y="48"/>
                    </a:moveTo>
                    <a:cubicBezTo>
                      <a:pt x="188" y="24"/>
                      <a:pt x="224" y="0"/>
                      <a:pt x="248" y="0"/>
                    </a:cubicBezTo>
                    <a:cubicBezTo>
                      <a:pt x="272" y="0"/>
                      <a:pt x="296" y="16"/>
                      <a:pt x="296" y="48"/>
                    </a:cubicBezTo>
                    <a:cubicBezTo>
                      <a:pt x="296" y="80"/>
                      <a:pt x="280" y="136"/>
                      <a:pt x="248" y="192"/>
                    </a:cubicBezTo>
                    <a:cubicBezTo>
                      <a:pt x="216" y="248"/>
                      <a:pt x="144" y="360"/>
                      <a:pt x="104" y="384"/>
                    </a:cubicBezTo>
                    <a:cubicBezTo>
                      <a:pt x="64" y="408"/>
                      <a:pt x="16" y="368"/>
                      <a:pt x="8" y="336"/>
                    </a:cubicBezTo>
                    <a:cubicBezTo>
                      <a:pt x="0" y="304"/>
                      <a:pt x="28" y="248"/>
                      <a:pt x="56" y="192"/>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54" name="Freeform 103"/>
              <p:cNvSpPr>
                <a:spLocks/>
              </p:cNvSpPr>
              <p:nvPr/>
            </p:nvSpPr>
            <p:spPr bwMode="auto">
              <a:xfrm>
                <a:off x="971" y="1317"/>
                <a:ext cx="64" cy="88"/>
              </a:xfrm>
              <a:custGeom>
                <a:avLst/>
                <a:gdLst>
                  <a:gd name="T0" fmla="*/ 0 w 148"/>
                  <a:gd name="T1" fmla="*/ 0 h 253"/>
                  <a:gd name="T2" fmla="*/ 10 w 148"/>
                  <a:gd name="T3" fmla="*/ 70 h 253"/>
                  <a:gd name="T4" fmla="*/ 36 w 148"/>
                  <a:gd name="T5" fmla="*/ 85 h 253"/>
                  <a:gd name="T6" fmla="*/ 64 w 148"/>
                  <a:gd name="T7" fmla="*/ 88 h 253"/>
                  <a:gd name="T8" fmla="*/ 0 60000 65536"/>
                  <a:gd name="T9" fmla="*/ 0 60000 65536"/>
                  <a:gd name="T10" fmla="*/ 0 60000 65536"/>
                  <a:gd name="T11" fmla="*/ 0 60000 65536"/>
                  <a:gd name="T12" fmla="*/ 0 w 148"/>
                  <a:gd name="T13" fmla="*/ 0 h 253"/>
                  <a:gd name="T14" fmla="*/ 148 w 148"/>
                  <a:gd name="T15" fmla="*/ 253 h 253"/>
                </a:gdLst>
                <a:ahLst/>
                <a:cxnLst>
                  <a:cxn ang="T8">
                    <a:pos x="T0" y="T1"/>
                  </a:cxn>
                  <a:cxn ang="T9">
                    <a:pos x="T2" y="T3"/>
                  </a:cxn>
                  <a:cxn ang="T10">
                    <a:pos x="T4" y="T5"/>
                  </a:cxn>
                  <a:cxn ang="T11">
                    <a:pos x="T6" y="T7"/>
                  </a:cxn>
                </a:cxnLst>
                <a:rect l="T12" t="T13" r="T14" b="T15"/>
                <a:pathLst>
                  <a:path w="148" h="253">
                    <a:moveTo>
                      <a:pt x="0" y="0"/>
                    </a:moveTo>
                    <a:cubicBezTo>
                      <a:pt x="4" y="34"/>
                      <a:pt x="10" y="159"/>
                      <a:pt x="24" y="200"/>
                    </a:cubicBezTo>
                    <a:cubicBezTo>
                      <a:pt x="38" y="241"/>
                      <a:pt x="63" y="235"/>
                      <a:pt x="84" y="244"/>
                    </a:cubicBezTo>
                    <a:cubicBezTo>
                      <a:pt x="105" y="253"/>
                      <a:pt x="135" y="250"/>
                      <a:pt x="148" y="252"/>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55" name="Freeform 104"/>
              <p:cNvSpPr>
                <a:spLocks/>
              </p:cNvSpPr>
              <p:nvPr/>
            </p:nvSpPr>
            <p:spPr bwMode="auto">
              <a:xfrm>
                <a:off x="1081" y="1189"/>
                <a:ext cx="57" cy="192"/>
              </a:xfrm>
              <a:custGeom>
                <a:avLst/>
                <a:gdLst>
                  <a:gd name="T0" fmla="*/ 0 w 133"/>
                  <a:gd name="T1" fmla="*/ 0 h 548"/>
                  <a:gd name="T2" fmla="*/ 50 w 133"/>
                  <a:gd name="T3" fmla="*/ 60 h 548"/>
                  <a:gd name="T4" fmla="*/ 45 w 133"/>
                  <a:gd name="T5" fmla="*/ 142 h 548"/>
                  <a:gd name="T6" fmla="*/ 19 w 133"/>
                  <a:gd name="T7" fmla="*/ 192 h 548"/>
                  <a:gd name="T8" fmla="*/ 0 60000 65536"/>
                  <a:gd name="T9" fmla="*/ 0 60000 65536"/>
                  <a:gd name="T10" fmla="*/ 0 60000 65536"/>
                  <a:gd name="T11" fmla="*/ 0 60000 65536"/>
                  <a:gd name="T12" fmla="*/ 0 w 133"/>
                  <a:gd name="T13" fmla="*/ 0 h 548"/>
                  <a:gd name="T14" fmla="*/ 133 w 133"/>
                  <a:gd name="T15" fmla="*/ 548 h 548"/>
                </a:gdLst>
                <a:ahLst/>
                <a:cxnLst>
                  <a:cxn ang="T8">
                    <a:pos x="T0" y="T1"/>
                  </a:cxn>
                  <a:cxn ang="T9">
                    <a:pos x="T2" y="T3"/>
                  </a:cxn>
                  <a:cxn ang="T10">
                    <a:pos x="T4" y="T5"/>
                  </a:cxn>
                  <a:cxn ang="T11">
                    <a:pos x="T6" y="T7"/>
                  </a:cxn>
                </a:cxnLst>
                <a:rect l="T12" t="T13" r="T14" b="T15"/>
                <a:pathLst>
                  <a:path w="133" h="548">
                    <a:moveTo>
                      <a:pt x="0" y="0"/>
                    </a:moveTo>
                    <a:cubicBezTo>
                      <a:pt x="19" y="29"/>
                      <a:pt x="99" y="105"/>
                      <a:pt x="116" y="172"/>
                    </a:cubicBezTo>
                    <a:cubicBezTo>
                      <a:pt x="133" y="239"/>
                      <a:pt x="116" y="341"/>
                      <a:pt x="104" y="404"/>
                    </a:cubicBezTo>
                    <a:cubicBezTo>
                      <a:pt x="92" y="467"/>
                      <a:pt x="56" y="518"/>
                      <a:pt x="44" y="548"/>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56" name="Freeform 105"/>
              <p:cNvSpPr>
                <a:spLocks/>
              </p:cNvSpPr>
              <p:nvPr/>
            </p:nvSpPr>
            <p:spPr bwMode="auto">
              <a:xfrm>
                <a:off x="975" y="1105"/>
                <a:ext cx="352" cy="594"/>
              </a:xfrm>
              <a:custGeom>
                <a:avLst/>
                <a:gdLst>
                  <a:gd name="T0" fmla="*/ 7 w 824"/>
                  <a:gd name="T1" fmla="*/ 281 h 1568"/>
                  <a:gd name="T2" fmla="*/ 7 w 824"/>
                  <a:gd name="T3" fmla="*/ 349 h 1568"/>
                  <a:gd name="T4" fmla="*/ 7 w 824"/>
                  <a:gd name="T5" fmla="*/ 432 h 1568"/>
                  <a:gd name="T6" fmla="*/ 48 w 824"/>
                  <a:gd name="T7" fmla="*/ 499 h 1568"/>
                  <a:gd name="T8" fmla="*/ 191 w 824"/>
                  <a:gd name="T9" fmla="*/ 566 h 1568"/>
                  <a:gd name="T10" fmla="*/ 273 w 824"/>
                  <a:gd name="T11" fmla="*/ 583 h 1568"/>
                  <a:gd name="T12" fmla="*/ 294 w 824"/>
                  <a:gd name="T13" fmla="*/ 499 h 1568"/>
                  <a:gd name="T14" fmla="*/ 273 w 824"/>
                  <a:gd name="T15" fmla="*/ 365 h 1568"/>
                  <a:gd name="T16" fmla="*/ 253 w 824"/>
                  <a:gd name="T17" fmla="*/ 279 h 1568"/>
                  <a:gd name="T18" fmla="*/ 253 w 824"/>
                  <a:gd name="T19" fmla="*/ 231 h 1568"/>
                  <a:gd name="T20" fmla="*/ 267 w 824"/>
                  <a:gd name="T21" fmla="*/ 164 h 1568"/>
                  <a:gd name="T22" fmla="*/ 273 w 824"/>
                  <a:gd name="T23" fmla="*/ 114 h 1568"/>
                  <a:gd name="T24" fmla="*/ 297 w 824"/>
                  <a:gd name="T25" fmla="*/ 45 h 1568"/>
                  <a:gd name="T26" fmla="*/ 352 w 824"/>
                  <a:gd name="T27" fmla="*/ 0 h 15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24"/>
                  <a:gd name="T43" fmla="*/ 0 h 1568"/>
                  <a:gd name="T44" fmla="*/ 824 w 824"/>
                  <a:gd name="T45" fmla="*/ 1568 h 15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24" h="1568">
                    <a:moveTo>
                      <a:pt x="16" y="743"/>
                    </a:moveTo>
                    <a:cubicBezTo>
                      <a:pt x="16" y="798"/>
                      <a:pt x="16" y="853"/>
                      <a:pt x="16" y="920"/>
                    </a:cubicBezTo>
                    <a:cubicBezTo>
                      <a:pt x="16" y="986"/>
                      <a:pt x="0" y="1074"/>
                      <a:pt x="16" y="1141"/>
                    </a:cubicBezTo>
                    <a:cubicBezTo>
                      <a:pt x="32" y="1207"/>
                      <a:pt x="40" y="1259"/>
                      <a:pt x="112" y="1318"/>
                    </a:cubicBezTo>
                    <a:cubicBezTo>
                      <a:pt x="184" y="1376"/>
                      <a:pt x="360" y="1458"/>
                      <a:pt x="448" y="1494"/>
                    </a:cubicBezTo>
                    <a:cubicBezTo>
                      <a:pt x="536" y="1531"/>
                      <a:pt x="600" y="1568"/>
                      <a:pt x="640" y="1539"/>
                    </a:cubicBezTo>
                    <a:cubicBezTo>
                      <a:pt x="680" y="1509"/>
                      <a:pt x="688" y="1413"/>
                      <a:pt x="688" y="1318"/>
                    </a:cubicBezTo>
                    <a:cubicBezTo>
                      <a:pt x="688" y="1222"/>
                      <a:pt x="656" y="1061"/>
                      <a:pt x="640" y="964"/>
                    </a:cubicBezTo>
                    <a:cubicBezTo>
                      <a:pt x="624" y="867"/>
                      <a:pt x="600" y="795"/>
                      <a:pt x="592" y="736"/>
                    </a:cubicBezTo>
                    <a:cubicBezTo>
                      <a:pt x="584" y="677"/>
                      <a:pt x="587" y="661"/>
                      <a:pt x="592" y="610"/>
                    </a:cubicBezTo>
                    <a:cubicBezTo>
                      <a:pt x="597" y="559"/>
                      <a:pt x="616" y="483"/>
                      <a:pt x="624" y="432"/>
                    </a:cubicBezTo>
                    <a:cubicBezTo>
                      <a:pt x="632" y="381"/>
                      <a:pt x="628" y="353"/>
                      <a:pt x="640" y="301"/>
                    </a:cubicBezTo>
                    <a:cubicBezTo>
                      <a:pt x="652" y="249"/>
                      <a:pt x="665" y="170"/>
                      <a:pt x="696" y="120"/>
                    </a:cubicBezTo>
                    <a:cubicBezTo>
                      <a:pt x="727" y="70"/>
                      <a:pt x="797" y="25"/>
                      <a:pt x="824" y="0"/>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57" name="Freeform 106"/>
              <p:cNvSpPr>
                <a:spLocks/>
              </p:cNvSpPr>
              <p:nvPr/>
            </p:nvSpPr>
            <p:spPr bwMode="auto">
              <a:xfrm>
                <a:off x="1132" y="1058"/>
                <a:ext cx="162" cy="243"/>
              </a:xfrm>
              <a:custGeom>
                <a:avLst/>
                <a:gdLst>
                  <a:gd name="T0" fmla="*/ 0 w 378"/>
                  <a:gd name="T1" fmla="*/ 243 h 640"/>
                  <a:gd name="T2" fmla="*/ 72 w 378"/>
                  <a:gd name="T3" fmla="*/ 77 h 640"/>
                  <a:gd name="T4" fmla="*/ 105 w 378"/>
                  <a:gd name="T5" fmla="*/ 36 h 640"/>
                  <a:gd name="T6" fmla="*/ 162 w 378"/>
                  <a:gd name="T7" fmla="*/ 0 h 640"/>
                  <a:gd name="T8" fmla="*/ 0 60000 65536"/>
                  <a:gd name="T9" fmla="*/ 0 60000 65536"/>
                  <a:gd name="T10" fmla="*/ 0 60000 65536"/>
                  <a:gd name="T11" fmla="*/ 0 60000 65536"/>
                  <a:gd name="T12" fmla="*/ 0 w 378"/>
                  <a:gd name="T13" fmla="*/ 0 h 640"/>
                  <a:gd name="T14" fmla="*/ 378 w 378"/>
                  <a:gd name="T15" fmla="*/ 640 h 640"/>
                </a:gdLst>
                <a:ahLst/>
                <a:cxnLst>
                  <a:cxn ang="T8">
                    <a:pos x="T0" y="T1"/>
                  </a:cxn>
                  <a:cxn ang="T9">
                    <a:pos x="T2" y="T3"/>
                  </a:cxn>
                  <a:cxn ang="T10">
                    <a:pos x="T4" y="T5"/>
                  </a:cxn>
                  <a:cxn ang="T11">
                    <a:pos x="T6" y="T7"/>
                  </a:cxn>
                </a:cxnLst>
                <a:rect l="T12" t="T13" r="T14" b="T15"/>
                <a:pathLst>
                  <a:path w="378" h="640">
                    <a:moveTo>
                      <a:pt x="0" y="640"/>
                    </a:moveTo>
                    <a:cubicBezTo>
                      <a:pt x="29" y="567"/>
                      <a:pt x="127" y="293"/>
                      <a:pt x="168" y="202"/>
                    </a:cubicBezTo>
                    <a:cubicBezTo>
                      <a:pt x="209" y="111"/>
                      <a:pt x="211" y="130"/>
                      <a:pt x="246" y="96"/>
                    </a:cubicBezTo>
                    <a:cubicBezTo>
                      <a:pt x="281" y="62"/>
                      <a:pt x="350" y="20"/>
                      <a:pt x="378" y="0"/>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58" name="Oval 107"/>
              <p:cNvSpPr>
                <a:spLocks noChangeArrowheads="1"/>
              </p:cNvSpPr>
              <p:nvPr/>
            </p:nvSpPr>
            <p:spPr bwMode="auto">
              <a:xfrm rot="-1466637">
                <a:off x="1288" y="1056"/>
                <a:ext cx="41" cy="55"/>
              </a:xfrm>
              <a:prstGeom prst="ellipse">
                <a:avLst/>
              </a:prstGeom>
              <a:solidFill>
                <a:srgbClr val="CC3300"/>
              </a:solidFill>
              <a:ln w="15875">
                <a:solidFill>
                  <a:schemeClr val="tx1"/>
                </a:solidFill>
                <a:round/>
                <a:headEnd type="none" w="sm" len="sm"/>
                <a:tailEnd type="none" w="lg" len="lg"/>
              </a:ln>
            </p:spPr>
            <p:txBody>
              <a:bodyPr wrap="none" anchor="ctr"/>
              <a:lstStyle/>
              <a:p>
                <a:endParaRPr lang="en-US"/>
              </a:p>
            </p:txBody>
          </p:sp>
          <p:sp>
            <p:nvSpPr>
              <p:cNvPr id="12359" name="Freeform 108"/>
              <p:cNvSpPr>
                <a:spLocks/>
              </p:cNvSpPr>
              <p:nvPr/>
            </p:nvSpPr>
            <p:spPr bwMode="auto">
              <a:xfrm>
                <a:off x="1142" y="1240"/>
                <a:ext cx="38" cy="40"/>
              </a:xfrm>
              <a:custGeom>
                <a:avLst/>
                <a:gdLst>
                  <a:gd name="T0" fmla="*/ 0 w 88"/>
                  <a:gd name="T1" fmla="*/ 40 h 108"/>
                  <a:gd name="T2" fmla="*/ 21 w 88"/>
                  <a:gd name="T3" fmla="*/ 21 h 108"/>
                  <a:gd name="T4" fmla="*/ 38 w 88"/>
                  <a:gd name="T5" fmla="*/ 0 h 108"/>
                  <a:gd name="T6" fmla="*/ 0 60000 65536"/>
                  <a:gd name="T7" fmla="*/ 0 60000 65536"/>
                  <a:gd name="T8" fmla="*/ 0 60000 65536"/>
                  <a:gd name="T9" fmla="*/ 0 w 88"/>
                  <a:gd name="T10" fmla="*/ 0 h 108"/>
                  <a:gd name="T11" fmla="*/ 88 w 88"/>
                  <a:gd name="T12" fmla="*/ 108 h 108"/>
                </a:gdLst>
                <a:ahLst/>
                <a:cxnLst>
                  <a:cxn ang="T6">
                    <a:pos x="T0" y="T1"/>
                  </a:cxn>
                  <a:cxn ang="T7">
                    <a:pos x="T2" y="T3"/>
                  </a:cxn>
                  <a:cxn ang="T8">
                    <a:pos x="T4" y="T5"/>
                  </a:cxn>
                </a:cxnLst>
                <a:rect l="T9" t="T10" r="T11" b="T12"/>
                <a:pathLst>
                  <a:path w="88" h="108">
                    <a:moveTo>
                      <a:pt x="0" y="108"/>
                    </a:moveTo>
                    <a:cubicBezTo>
                      <a:pt x="8" y="99"/>
                      <a:pt x="33" y="74"/>
                      <a:pt x="48" y="56"/>
                    </a:cubicBezTo>
                    <a:cubicBezTo>
                      <a:pt x="63" y="38"/>
                      <a:pt x="80" y="12"/>
                      <a:pt x="88" y="0"/>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60" name="Freeform 109"/>
              <p:cNvSpPr>
                <a:spLocks/>
              </p:cNvSpPr>
              <p:nvPr/>
            </p:nvSpPr>
            <p:spPr bwMode="auto">
              <a:xfrm>
                <a:off x="1220" y="1256"/>
                <a:ext cx="8" cy="65"/>
              </a:xfrm>
              <a:custGeom>
                <a:avLst/>
                <a:gdLst>
                  <a:gd name="T0" fmla="*/ 7 w 19"/>
                  <a:gd name="T1" fmla="*/ 65 h 172"/>
                  <a:gd name="T2" fmla="*/ 1 w 19"/>
                  <a:gd name="T3" fmla="*/ 48 h 172"/>
                  <a:gd name="T4" fmla="*/ 1 w 19"/>
                  <a:gd name="T5" fmla="*/ 32 h 172"/>
                  <a:gd name="T6" fmla="*/ 8 w 19"/>
                  <a:gd name="T7" fmla="*/ 0 h 172"/>
                  <a:gd name="T8" fmla="*/ 0 60000 65536"/>
                  <a:gd name="T9" fmla="*/ 0 60000 65536"/>
                  <a:gd name="T10" fmla="*/ 0 60000 65536"/>
                  <a:gd name="T11" fmla="*/ 0 60000 65536"/>
                  <a:gd name="T12" fmla="*/ 0 w 19"/>
                  <a:gd name="T13" fmla="*/ 0 h 172"/>
                  <a:gd name="T14" fmla="*/ 19 w 19"/>
                  <a:gd name="T15" fmla="*/ 172 h 172"/>
                </a:gdLst>
                <a:ahLst/>
                <a:cxnLst>
                  <a:cxn ang="T8">
                    <a:pos x="T0" y="T1"/>
                  </a:cxn>
                  <a:cxn ang="T9">
                    <a:pos x="T2" y="T3"/>
                  </a:cxn>
                  <a:cxn ang="T10">
                    <a:pos x="T4" y="T5"/>
                  </a:cxn>
                  <a:cxn ang="T11">
                    <a:pos x="T6" y="T7"/>
                  </a:cxn>
                </a:cxnLst>
                <a:rect l="T12" t="T13" r="T14" b="T15"/>
                <a:pathLst>
                  <a:path w="19" h="172">
                    <a:moveTo>
                      <a:pt x="16" y="172"/>
                    </a:moveTo>
                    <a:cubicBezTo>
                      <a:pt x="14" y="165"/>
                      <a:pt x="5" y="143"/>
                      <a:pt x="3" y="128"/>
                    </a:cubicBezTo>
                    <a:cubicBezTo>
                      <a:pt x="1" y="113"/>
                      <a:pt x="0" y="105"/>
                      <a:pt x="3" y="84"/>
                    </a:cubicBezTo>
                    <a:cubicBezTo>
                      <a:pt x="6" y="63"/>
                      <a:pt x="16" y="17"/>
                      <a:pt x="19" y="0"/>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grpSp>
        <p:sp>
          <p:nvSpPr>
            <p:cNvPr id="12339" name="Freeform 114"/>
            <p:cNvSpPr>
              <a:spLocks/>
            </p:cNvSpPr>
            <p:nvPr/>
          </p:nvSpPr>
          <p:spPr bwMode="auto">
            <a:xfrm>
              <a:off x="3487" y="2760"/>
              <a:ext cx="650" cy="104"/>
            </a:xfrm>
            <a:custGeom>
              <a:avLst/>
              <a:gdLst>
                <a:gd name="T0" fmla="*/ 139 w 1196"/>
                <a:gd name="T1" fmla="*/ 86 h 181"/>
                <a:gd name="T2" fmla="*/ 354 w 1196"/>
                <a:gd name="T3" fmla="*/ 80 h 181"/>
                <a:gd name="T4" fmla="*/ 393 w 1196"/>
                <a:gd name="T5" fmla="*/ 60 h 181"/>
                <a:gd name="T6" fmla="*/ 435 w 1196"/>
                <a:gd name="T7" fmla="*/ 32 h 181"/>
                <a:gd name="T8" fmla="*/ 459 w 1196"/>
                <a:gd name="T9" fmla="*/ 18 h 181"/>
                <a:gd name="T10" fmla="*/ 480 w 1196"/>
                <a:gd name="T11" fmla="*/ 10 h 181"/>
                <a:gd name="T12" fmla="*/ 590 w 1196"/>
                <a:gd name="T13" fmla="*/ 11 h 181"/>
                <a:gd name="T14" fmla="*/ 633 w 1196"/>
                <a:gd name="T15" fmla="*/ 34 h 181"/>
                <a:gd name="T16" fmla="*/ 650 w 1196"/>
                <a:gd name="T17" fmla="*/ 60 h 181"/>
                <a:gd name="T18" fmla="*/ 635 w 1196"/>
                <a:gd name="T19" fmla="*/ 78 h 181"/>
                <a:gd name="T20" fmla="*/ 629 w 1196"/>
                <a:gd name="T21" fmla="*/ 84 h 181"/>
                <a:gd name="T22" fmla="*/ 615 w 1196"/>
                <a:gd name="T23" fmla="*/ 63 h 181"/>
                <a:gd name="T24" fmla="*/ 601 w 1196"/>
                <a:gd name="T25" fmla="*/ 56 h 181"/>
                <a:gd name="T26" fmla="*/ 583 w 1196"/>
                <a:gd name="T27" fmla="*/ 47 h 181"/>
                <a:gd name="T28" fmla="*/ 519 w 1196"/>
                <a:gd name="T29" fmla="*/ 34 h 181"/>
                <a:gd name="T30" fmla="*/ 501 w 1196"/>
                <a:gd name="T31" fmla="*/ 33 h 181"/>
                <a:gd name="T32" fmla="*/ 493 w 1196"/>
                <a:gd name="T33" fmla="*/ 27 h 181"/>
                <a:gd name="T34" fmla="*/ 383 w 1196"/>
                <a:gd name="T35" fmla="*/ 71 h 181"/>
                <a:gd name="T36" fmla="*/ 359 w 1196"/>
                <a:gd name="T37" fmla="*/ 84 h 181"/>
                <a:gd name="T38" fmla="*/ 325 w 1196"/>
                <a:gd name="T39" fmla="*/ 94 h 181"/>
                <a:gd name="T40" fmla="*/ 183 w 1196"/>
                <a:gd name="T41" fmla="*/ 88 h 181"/>
                <a:gd name="T42" fmla="*/ 113 w 1196"/>
                <a:gd name="T43" fmla="*/ 93 h 181"/>
                <a:gd name="T44" fmla="*/ 2 w 1196"/>
                <a:gd name="T45" fmla="*/ 102 h 181"/>
                <a:gd name="T46" fmla="*/ 72 w 1196"/>
                <a:gd name="T47" fmla="*/ 93 h 18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96"/>
                <a:gd name="T73" fmla="*/ 0 h 181"/>
                <a:gd name="T74" fmla="*/ 1196 w 1196"/>
                <a:gd name="T75" fmla="*/ 181 h 18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96" h="181">
                  <a:moveTo>
                    <a:pt x="256" y="150"/>
                  </a:moveTo>
                  <a:cubicBezTo>
                    <a:pt x="322" y="148"/>
                    <a:pt x="573" y="147"/>
                    <a:pt x="651" y="139"/>
                  </a:cubicBezTo>
                  <a:cubicBezTo>
                    <a:pt x="675" y="128"/>
                    <a:pt x="699" y="116"/>
                    <a:pt x="723" y="104"/>
                  </a:cubicBezTo>
                  <a:cubicBezTo>
                    <a:pt x="750" y="90"/>
                    <a:pt x="773" y="70"/>
                    <a:pt x="800" y="56"/>
                  </a:cubicBezTo>
                  <a:cubicBezTo>
                    <a:pt x="815" y="48"/>
                    <a:pt x="830" y="38"/>
                    <a:pt x="845" y="32"/>
                  </a:cubicBezTo>
                  <a:cubicBezTo>
                    <a:pt x="858" y="27"/>
                    <a:pt x="884" y="18"/>
                    <a:pt x="884" y="18"/>
                  </a:cubicBezTo>
                  <a:cubicBezTo>
                    <a:pt x="930" y="13"/>
                    <a:pt x="1034" y="0"/>
                    <a:pt x="1086" y="19"/>
                  </a:cubicBezTo>
                  <a:cubicBezTo>
                    <a:pt x="1115" y="30"/>
                    <a:pt x="1138" y="47"/>
                    <a:pt x="1165" y="60"/>
                  </a:cubicBezTo>
                  <a:cubicBezTo>
                    <a:pt x="1177" y="72"/>
                    <a:pt x="1188" y="88"/>
                    <a:pt x="1196" y="104"/>
                  </a:cubicBezTo>
                  <a:cubicBezTo>
                    <a:pt x="1186" y="125"/>
                    <a:pt x="1194" y="113"/>
                    <a:pt x="1169" y="136"/>
                  </a:cubicBezTo>
                  <a:cubicBezTo>
                    <a:pt x="1165" y="140"/>
                    <a:pt x="1158" y="146"/>
                    <a:pt x="1158" y="146"/>
                  </a:cubicBezTo>
                  <a:cubicBezTo>
                    <a:pt x="1134" y="134"/>
                    <a:pt x="1146" y="119"/>
                    <a:pt x="1132" y="109"/>
                  </a:cubicBezTo>
                  <a:cubicBezTo>
                    <a:pt x="1124" y="104"/>
                    <a:pt x="1106" y="97"/>
                    <a:pt x="1106" y="97"/>
                  </a:cubicBezTo>
                  <a:cubicBezTo>
                    <a:pt x="1091" y="81"/>
                    <a:pt x="1102" y="88"/>
                    <a:pt x="1072" y="82"/>
                  </a:cubicBezTo>
                  <a:cubicBezTo>
                    <a:pt x="1033" y="76"/>
                    <a:pt x="994" y="62"/>
                    <a:pt x="955" y="60"/>
                  </a:cubicBezTo>
                  <a:cubicBezTo>
                    <a:pt x="944" y="60"/>
                    <a:pt x="933" y="58"/>
                    <a:pt x="922" y="57"/>
                  </a:cubicBezTo>
                  <a:cubicBezTo>
                    <a:pt x="914" y="56"/>
                    <a:pt x="908" y="47"/>
                    <a:pt x="908" y="47"/>
                  </a:cubicBezTo>
                  <a:cubicBezTo>
                    <a:pt x="840" y="61"/>
                    <a:pt x="764" y="85"/>
                    <a:pt x="705" y="123"/>
                  </a:cubicBezTo>
                  <a:cubicBezTo>
                    <a:pt x="692" y="132"/>
                    <a:pt x="676" y="139"/>
                    <a:pt x="660" y="146"/>
                  </a:cubicBezTo>
                  <a:cubicBezTo>
                    <a:pt x="642" y="156"/>
                    <a:pt x="598" y="164"/>
                    <a:pt x="598" y="164"/>
                  </a:cubicBezTo>
                  <a:cubicBezTo>
                    <a:pt x="538" y="172"/>
                    <a:pt x="414" y="148"/>
                    <a:pt x="336" y="154"/>
                  </a:cubicBezTo>
                  <a:cubicBezTo>
                    <a:pt x="302" y="157"/>
                    <a:pt x="242" y="165"/>
                    <a:pt x="208" y="162"/>
                  </a:cubicBezTo>
                  <a:cubicBezTo>
                    <a:pt x="189" y="161"/>
                    <a:pt x="25" y="181"/>
                    <a:pt x="4" y="178"/>
                  </a:cubicBezTo>
                  <a:cubicBezTo>
                    <a:pt x="0" y="177"/>
                    <a:pt x="132" y="162"/>
                    <a:pt x="132" y="162"/>
                  </a:cubicBezTo>
                </a:path>
              </a:pathLst>
            </a:custGeom>
            <a:solidFill>
              <a:srgbClr val="3333CC"/>
            </a:solidFill>
            <a:ln w="15875" cap="flat" cmpd="sng">
              <a:solidFill>
                <a:schemeClr val="tx1"/>
              </a:solidFill>
              <a:prstDash val="solid"/>
              <a:round/>
              <a:headEnd type="none" w="med" len="med"/>
              <a:tailEnd type="none" w="lg" len="lg"/>
            </a:ln>
          </p:spPr>
          <p:txBody>
            <a:bodyPr anchor="ctr">
              <a:spAutoFit/>
            </a:bodyPr>
            <a:lstStyle/>
            <a:p>
              <a:endParaRPr lang="en-US"/>
            </a:p>
          </p:txBody>
        </p:sp>
        <p:grpSp>
          <p:nvGrpSpPr>
            <p:cNvPr id="12340" name="Group 92"/>
            <p:cNvGrpSpPr>
              <a:grpSpLocks/>
            </p:cNvGrpSpPr>
            <p:nvPr/>
          </p:nvGrpSpPr>
          <p:grpSpPr bwMode="auto">
            <a:xfrm>
              <a:off x="4091" y="2366"/>
              <a:ext cx="186" cy="193"/>
              <a:chOff x="2448" y="768"/>
              <a:chExt cx="336" cy="344"/>
            </a:xfrm>
          </p:grpSpPr>
          <p:grpSp>
            <p:nvGrpSpPr>
              <p:cNvPr id="12345" name="Group 93"/>
              <p:cNvGrpSpPr>
                <a:grpSpLocks/>
              </p:cNvGrpSpPr>
              <p:nvPr/>
            </p:nvGrpSpPr>
            <p:grpSpPr bwMode="auto">
              <a:xfrm>
                <a:off x="2448" y="768"/>
                <a:ext cx="96" cy="96"/>
                <a:chOff x="816" y="1008"/>
                <a:chExt cx="480" cy="336"/>
              </a:xfrm>
            </p:grpSpPr>
            <p:sp>
              <p:nvSpPr>
                <p:cNvPr id="12351" name="Oval 94"/>
                <p:cNvSpPr>
                  <a:spLocks noChangeArrowheads="1"/>
                </p:cNvSpPr>
                <p:nvPr/>
              </p:nvSpPr>
              <p:spPr bwMode="auto">
                <a:xfrm>
                  <a:off x="816" y="1008"/>
                  <a:ext cx="480" cy="336"/>
                </a:xfrm>
                <a:prstGeom prst="ellipse">
                  <a:avLst/>
                </a:prstGeom>
                <a:solidFill>
                  <a:srgbClr val="FF9999"/>
                </a:solidFill>
                <a:ln w="15875">
                  <a:solidFill>
                    <a:schemeClr val="tx1"/>
                  </a:solidFill>
                  <a:round/>
                  <a:headEnd/>
                  <a:tailEnd type="none" w="lg" len="lg"/>
                </a:ln>
              </p:spPr>
              <p:txBody>
                <a:bodyPr anchor="ctr">
                  <a:spAutoFit/>
                </a:bodyPr>
                <a:lstStyle/>
                <a:p>
                  <a:endParaRPr lang="en-US"/>
                </a:p>
              </p:txBody>
            </p:sp>
            <p:sp>
              <p:nvSpPr>
                <p:cNvPr id="12352" name="Oval 95"/>
                <p:cNvSpPr>
                  <a:spLocks noChangeArrowheads="1"/>
                </p:cNvSpPr>
                <p:nvPr/>
              </p:nvSpPr>
              <p:spPr bwMode="auto">
                <a:xfrm>
                  <a:off x="1152" y="1104"/>
                  <a:ext cx="144" cy="144"/>
                </a:xfrm>
                <a:prstGeom prst="ellipse">
                  <a:avLst/>
                </a:prstGeom>
                <a:solidFill>
                  <a:srgbClr val="00CCFF"/>
                </a:solidFill>
                <a:ln w="15875">
                  <a:solidFill>
                    <a:schemeClr val="tx1"/>
                  </a:solidFill>
                  <a:round/>
                  <a:headEnd/>
                  <a:tailEnd type="none" w="lg" len="lg"/>
                </a:ln>
              </p:spPr>
              <p:txBody>
                <a:bodyPr anchor="ctr">
                  <a:spAutoFit/>
                </a:bodyPr>
                <a:lstStyle/>
                <a:p>
                  <a:endParaRPr lang="en-US"/>
                </a:p>
              </p:txBody>
            </p:sp>
          </p:grpSp>
          <p:grpSp>
            <p:nvGrpSpPr>
              <p:cNvPr id="12346" name="Group 96"/>
              <p:cNvGrpSpPr>
                <a:grpSpLocks/>
              </p:cNvGrpSpPr>
              <p:nvPr/>
            </p:nvGrpSpPr>
            <p:grpSpPr bwMode="auto">
              <a:xfrm>
                <a:off x="2640" y="768"/>
                <a:ext cx="144" cy="96"/>
                <a:chOff x="4608" y="864"/>
                <a:chExt cx="480" cy="336"/>
              </a:xfrm>
            </p:grpSpPr>
            <p:sp>
              <p:nvSpPr>
                <p:cNvPr id="12349" name="Oval 97"/>
                <p:cNvSpPr>
                  <a:spLocks noChangeArrowheads="1"/>
                </p:cNvSpPr>
                <p:nvPr/>
              </p:nvSpPr>
              <p:spPr bwMode="auto">
                <a:xfrm flipV="1">
                  <a:off x="4608" y="864"/>
                  <a:ext cx="480" cy="336"/>
                </a:xfrm>
                <a:prstGeom prst="ellipse">
                  <a:avLst/>
                </a:prstGeom>
                <a:solidFill>
                  <a:srgbClr val="FF9999"/>
                </a:solidFill>
                <a:ln w="15875">
                  <a:solidFill>
                    <a:schemeClr val="tx1"/>
                  </a:solidFill>
                  <a:round/>
                  <a:headEnd/>
                  <a:tailEnd type="none" w="lg" len="lg"/>
                </a:ln>
              </p:spPr>
              <p:txBody>
                <a:bodyPr wrap="none" anchor="ctr">
                  <a:spAutoFit/>
                </a:bodyPr>
                <a:lstStyle/>
                <a:p>
                  <a:endParaRPr lang="en-US"/>
                </a:p>
              </p:txBody>
            </p:sp>
            <p:sp>
              <p:nvSpPr>
                <p:cNvPr id="12350" name="Oval 98"/>
                <p:cNvSpPr>
                  <a:spLocks noChangeArrowheads="1"/>
                </p:cNvSpPr>
                <p:nvPr/>
              </p:nvSpPr>
              <p:spPr bwMode="auto">
                <a:xfrm>
                  <a:off x="4656" y="912"/>
                  <a:ext cx="144" cy="144"/>
                </a:xfrm>
                <a:prstGeom prst="ellipse">
                  <a:avLst/>
                </a:prstGeom>
                <a:solidFill>
                  <a:srgbClr val="00CCFF"/>
                </a:solidFill>
                <a:ln w="15875">
                  <a:solidFill>
                    <a:schemeClr val="tx1"/>
                  </a:solidFill>
                  <a:round/>
                  <a:headEnd/>
                  <a:tailEnd type="none" w="lg" len="lg"/>
                </a:ln>
              </p:spPr>
              <p:txBody>
                <a:bodyPr anchor="ctr">
                  <a:spAutoFit/>
                </a:bodyPr>
                <a:lstStyle/>
                <a:p>
                  <a:endParaRPr lang="en-US"/>
                </a:p>
              </p:txBody>
            </p:sp>
          </p:grpSp>
          <p:sp>
            <p:nvSpPr>
              <p:cNvPr id="12347" name="AutoShape 99"/>
              <p:cNvSpPr>
                <a:spLocks noChangeArrowheads="1"/>
              </p:cNvSpPr>
              <p:nvPr/>
            </p:nvSpPr>
            <p:spPr bwMode="auto">
              <a:xfrm flipV="1">
                <a:off x="2544" y="864"/>
                <a:ext cx="96" cy="144"/>
              </a:xfrm>
              <a:custGeom>
                <a:avLst/>
                <a:gdLst>
                  <a:gd name="T0" fmla="*/ 0 w 21600"/>
                  <a:gd name="T1" fmla="*/ 0 h 21600"/>
                  <a:gd name="T2" fmla="*/ 0 w 21600"/>
                  <a:gd name="T3" fmla="*/ 1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15875">
                <a:solidFill>
                  <a:schemeClr val="tx1"/>
                </a:solidFill>
                <a:miter lim="800000"/>
                <a:headEnd/>
                <a:tailEnd type="none" w="lg" len="lg"/>
              </a:ln>
            </p:spPr>
            <p:txBody>
              <a:bodyPr anchor="ctr">
                <a:spAutoFit/>
              </a:bodyPr>
              <a:lstStyle/>
              <a:p>
                <a:endParaRPr lang="en-US"/>
              </a:p>
            </p:txBody>
          </p:sp>
          <p:sp>
            <p:nvSpPr>
              <p:cNvPr id="12348" name="Freeform 100"/>
              <p:cNvSpPr>
                <a:spLocks/>
              </p:cNvSpPr>
              <p:nvPr/>
            </p:nvSpPr>
            <p:spPr bwMode="auto">
              <a:xfrm>
                <a:off x="2544" y="1056"/>
                <a:ext cx="144" cy="56"/>
              </a:xfrm>
              <a:custGeom>
                <a:avLst/>
                <a:gdLst>
                  <a:gd name="T0" fmla="*/ 0 w 1584"/>
                  <a:gd name="T1" fmla="*/ 41 h 208"/>
                  <a:gd name="T2" fmla="*/ 79 w 1584"/>
                  <a:gd name="T3" fmla="*/ 2 h 208"/>
                  <a:gd name="T4" fmla="*/ 113 w 1584"/>
                  <a:gd name="T5" fmla="*/ 54 h 208"/>
                  <a:gd name="T6" fmla="*/ 144 w 1584"/>
                  <a:gd name="T7" fmla="*/ 15 h 208"/>
                  <a:gd name="T8" fmla="*/ 0 60000 65536"/>
                  <a:gd name="T9" fmla="*/ 0 60000 65536"/>
                  <a:gd name="T10" fmla="*/ 0 60000 65536"/>
                  <a:gd name="T11" fmla="*/ 0 60000 65536"/>
                  <a:gd name="T12" fmla="*/ 0 w 1584"/>
                  <a:gd name="T13" fmla="*/ 0 h 208"/>
                  <a:gd name="T14" fmla="*/ 1584 w 1584"/>
                  <a:gd name="T15" fmla="*/ 208 h 208"/>
                </a:gdLst>
                <a:ahLst/>
                <a:cxnLst>
                  <a:cxn ang="T8">
                    <a:pos x="T0" y="T1"/>
                  </a:cxn>
                  <a:cxn ang="T9">
                    <a:pos x="T2" y="T3"/>
                  </a:cxn>
                  <a:cxn ang="T10">
                    <a:pos x="T4" y="T5"/>
                  </a:cxn>
                  <a:cxn ang="T11">
                    <a:pos x="T6" y="T7"/>
                  </a:cxn>
                </a:cxnLst>
                <a:rect l="T12" t="T13" r="T14" b="T15"/>
                <a:pathLst>
                  <a:path w="1584" h="208">
                    <a:moveTo>
                      <a:pt x="0" y="152"/>
                    </a:moveTo>
                    <a:cubicBezTo>
                      <a:pt x="328" y="76"/>
                      <a:pt x="656" y="0"/>
                      <a:pt x="864" y="8"/>
                    </a:cubicBezTo>
                    <a:cubicBezTo>
                      <a:pt x="1072" y="16"/>
                      <a:pt x="1128" y="192"/>
                      <a:pt x="1248" y="200"/>
                    </a:cubicBezTo>
                    <a:cubicBezTo>
                      <a:pt x="1368" y="208"/>
                      <a:pt x="1476" y="132"/>
                      <a:pt x="1584" y="56"/>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grpSp>
        <p:sp>
          <p:nvSpPr>
            <p:cNvPr id="12341" name="Line 139"/>
            <p:cNvSpPr>
              <a:spLocks noChangeShapeType="1"/>
            </p:cNvSpPr>
            <p:nvPr/>
          </p:nvSpPr>
          <p:spPr bwMode="auto">
            <a:xfrm>
              <a:off x="3216" y="2880"/>
              <a:ext cx="1632" cy="0"/>
            </a:xfrm>
            <a:prstGeom prst="line">
              <a:avLst/>
            </a:prstGeom>
            <a:noFill/>
            <a:ln w="15875">
              <a:solidFill>
                <a:schemeClr val="tx1"/>
              </a:solidFill>
              <a:prstDash val="dash"/>
              <a:round/>
              <a:headEnd/>
              <a:tailEnd type="none" w="lg" len="lg"/>
            </a:ln>
          </p:spPr>
          <p:txBody>
            <a:bodyPr anchor="ctr">
              <a:spAutoFit/>
            </a:bodyPr>
            <a:lstStyle/>
            <a:p>
              <a:endParaRPr lang="en-US"/>
            </a:p>
          </p:txBody>
        </p:sp>
        <p:sp>
          <p:nvSpPr>
            <p:cNvPr id="12342" name="Freeform 148"/>
            <p:cNvSpPr>
              <a:spLocks/>
            </p:cNvSpPr>
            <p:nvPr/>
          </p:nvSpPr>
          <p:spPr bwMode="auto">
            <a:xfrm>
              <a:off x="3984" y="2304"/>
              <a:ext cx="47" cy="48"/>
            </a:xfrm>
            <a:custGeom>
              <a:avLst/>
              <a:gdLst>
                <a:gd name="T0" fmla="*/ 47 w 89"/>
                <a:gd name="T1" fmla="*/ 48 h 73"/>
                <a:gd name="T2" fmla="*/ 18 w 89"/>
                <a:gd name="T3" fmla="*/ 30 h 73"/>
                <a:gd name="T4" fmla="*/ 3 w 89"/>
                <a:gd name="T5" fmla="*/ 24 h 73"/>
                <a:gd name="T6" fmla="*/ 3 w 89"/>
                <a:gd name="T7" fmla="*/ 0 h 73"/>
                <a:gd name="T8" fmla="*/ 0 60000 65536"/>
                <a:gd name="T9" fmla="*/ 0 60000 65536"/>
                <a:gd name="T10" fmla="*/ 0 60000 65536"/>
                <a:gd name="T11" fmla="*/ 0 60000 65536"/>
                <a:gd name="T12" fmla="*/ 0 w 89"/>
                <a:gd name="T13" fmla="*/ 0 h 73"/>
                <a:gd name="T14" fmla="*/ 89 w 89"/>
                <a:gd name="T15" fmla="*/ 73 h 73"/>
              </a:gdLst>
              <a:ahLst/>
              <a:cxnLst>
                <a:cxn ang="T8">
                  <a:pos x="T0" y="T1"/>
                </a:cxn>
                <a:cxn ang="T9">
                  <a:pos x="T2" y="T3"/>
                </a:cxn>
                <a:cxn ang="T10">
                  <a:pos x="T4" y="T5"/>
                </a:cxn>
                <a:cxn ang="T11">
                  <a:pos x="T6" y="T7"/>
                </a:cxn>
              </a:cxnLst>
              <a:rect l="T12" t="T13" r="T14" b="T15"/>
              <a:pathLst>
                <a:path w="89" h="73">
                  <a:moveTo>
                    <a:pt x="89" y="73"/>
                  </a:moveTo>
                  <a:cubicBezTo>
                    <a:pt x="60" y="45"/>
                    <a:pt x="81" y="59"/>
                    <a:pt x="34" y="46"/>
                  </a:cubicBezTo>
                  <a:cubicBezTo>
                    <a:pt x="25" y="43"/>
                    <a:pt x="11" y="45"/>
                    <a:pt x="6" y="37"/>
                  </a:cubicBezTo>
                  <a:cubicBezTo>
                    <a:pt x="0" y="26"/>
                    <a:pt x="6" y="12"/>
                    <a:pt x="6"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43" name="Freeform 149"/>
            <p:cNvSpPr>
              <a:spLocks/>
            </p:cNvSpPr>
            <p:nvPr/>
          </p:nvSpPr>
          <p:spPr bwMode="auto">
            <a:xfrm>
              <a:off x="4061" y="2253"/>
              <a:ext cx="19" cy="84"/>
            </a:xfrm>
            <a:custGeom>
              <a:avLst/>
              <a:gdLst>
                <a:gd name="T0" fmla="*/ 19 w 37"/>
                <a:gd name="T1" fmla="*/ 84 h 128"/>
                <a:gd name="T2" fmla="*/ 0 w 37"/>
                <a:gd name="T3" fmla="*/ 0 h 128"/>
                <a:gd name="T4" fmla="*/ 0 60000 65536"/>
                <a:gd name="T5" fmla="*/ 0 60000 65536"/>
                <a:gd name="T6" fmla="*/ 0 w 37"/>
                <a:gd name="T7" fmla="*/ 0 h 128"/>
                <a:gd name="T8" fmla="*/ 37 w 37"/>
                <a:gd name="T9" fmla="*/ 128 h 128"/>
              </a:gdLst>
              <a:ahLst/>
              <a:cxnLst>
                <a:cxn ang="T4">
                  <a:pos x="T0" y="T1"/>
                </a:cxn>
                <a:cxn ang="T5">
                  <a:pos x="T2" y="T3"/>
                </a:cxn>
              </a:cxnLst>
              <a:rect l="T6" t="T7" r="T8" b="T9"/>
              <a:pathLst>
                <a:path w="37" h="128">
                  <a:moveTo>
                    <a:pt x="37" y="128"/>
                  </a:moveTo>
                  <a:cubicBezTo>
                    <a:pt x="9" y="88"/>
                    <a:pt x="0" y="51"/>
                    <a:pt x="0"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44" name="Freeform 150"/>
            <p:cNvSpPr>
              <a:spLocks/>
            </p:cNvSpPr>
            <p:nvPr/>
          </p:nvSpPr>
          <p:spPr bwMode="auto">
            <a:xfrm>
              <a:off x="4012" y="2289"/>
              <a:ext cx="53" cy="60"/>
            </a:xfrm>
            <a:custGeom>
              <a:avLst/>
              <a:gdLst>
                <a:gd name="T0" fmla="*/ 53 w 100"/>
                <a:gd name="T1" fmla="*/ 60 h 92"/>
                <a:gd name="T2" fmla="*/ 10 w 100"/>
                <a:gd name="T3" fmla="*/ 36 h 92"/>
                <a:gd name="T4" fmla="*/ 0 w 100"/>
                <a:gd name="T5" fmla="*/ 0 h 92"/>
                <a:gd name="T6" fmla="*/ 0 60000 65536"/>
                <a:gd name="T7" fmla="*/ 0 60000 65536"/>
                <a:gd name="T8" fmla="*/ 0 60000 65536"/>
                <a:gd name="T9" fmla="*/ 0 w 100"/>
                <a:gd name="T10" fmla="*/ 0 h 92"/>
                <a:gd name="T11" fmla="*/ 100 w 100"/>
                <a:gd name="T12" fmla="*/ 92 h 92"/>
              </a:gdLst>
              <a:ahLst/>
              <a:cxnLst>
                <a:cxn ang="T6">
                  <a:pos x="T0" y="T1"/>
                </a:cxn>
                <a:cxn ang="T7">
                  <a:pos x="T2" y="T3"/>
                </a:cxn>
                <a:cxn ang="T8">
                  <a:pos x="T4" y="T5"/>
                </a:cxn>
              </a:cxnLst>
              <a:rect l="T9" t="T10" r="T11" b="T12"/>
              <a:pathLst>
                <a:path w="100" h="92">
                  <a:moveTo>
                    <a:pt x="100" y="92"/>
                  </a:moveTo>
                  <a:cubicBezTo>
                    <a:pt x="76" y="67"/>
                    <a:pt x="50" y="66"/>
                    <a:pt x="18" y="55"/>
                  </a:cubicBezTo>
                  <a:cubicBezTo>
                    <a:pt x="12" y="37"/>
                    <a:pt x="0" y="0"/>
                    <a:pt x="0"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grpSp>
      <p:grpSp>
        <p:nvGrpSpPr>
          <p:cNvPr id="12294" name="Group 158"/>
          <p:cNvGrpSpPr>
            <a:grpSpLocks/>
          </p:cNvGrpSpPr>
          <p:nvPr/>
        </p:nvGrpSpPr>
        <p:grpSpPr bwMode="auto">
          <a:xfrm>
            <a:off x="5632450" y="533400"/>
            <a:ext cx="2139950" cy="3119438"/>
            <a:chOff x="3548" y="336"/>
            <a:chExt cx="1348" cy="1965"/>
          </a:xfrm>
        </p:grpSpPr>
        <p:sp>
          <p:nvSpPr>
            <p:cNvPr id="12295" name="Freeform 75"/>
            <p:cNvSpPr>
              <a:spLocks/>
            </p:cNvSpPr>
            <p:nvPr/>
          </p:nvSpPr>
          <p:spPr bwMode="auto">
            <a:xfrm>
              <a:off x="4128" y="435"/>
              <a:ext cx="47" cy="48"/>
            </a:xfrm>
            <a:custGeom>
              <a:avLst/>
              <a:gdLst>
                <a:gd name="T0" fmla="*/ 47 w 89"/>
                <a:gd name="T1" fmla="*/ 48 h 73"/>
                <a:gd name="T2" fmla="*/ 18 w 89"/>
                <a:gd name="T3" fmla="*/ 30 h 73"/>
                <a:gd name="T4" fmla="*/ 3 w 89"/>
                <a:gd name="T5" fmla="*/ 24 h 73"/>
                <a:gd name="T6" fmla="*/ 3 w 89"/>
                <a:gd name="T7" fmla="*/ 0 h 73"/>
                <a:gd name="T8" fmla="*/ 0 60000 65536"/>
                <a:gd name="T9" fmla="*/ 0 60000 65536"/>
                <a:gd name="T10" fmla="*/ 0 60000 65536"/>
                <a:gd name="T11" fmla="*/ 0 60000 65536"/>
                <a:gd name="T12" fmla="*/ 0 w 89"/>
                <a:gd name="T13" fmla="*/ 0 h 73"/>
                <a:gd name="T14" fmla="*/ 89 w 89"/>
                <a:gd name="T15" fmla="*/ 73 h 73"/>
              </a:gdLst>
              <a:ahLst/>
              <a:cxnLst>
                <a:cxn ang="T8">
                  <a:pos x="T0" y="T1"/>
                </a:cxn>
                <a:cxn ang="T9">
                  <a:pos x="T2" y="T3"/>
                </a:cxn>
                <a:cxn ang="T10">
                  <a:pos x="T4" y="T5"/>
                </a:cxn>
                <a:cxn ang="T11">
                  <a:pos x="T6" y="T7"/>
                </a:cxn>
              </a:cxnLst>
              <a:rect l="T12" t="T13" r="T14" b="T15"/>
              <a:pathLst>
                <a:path w="89" h="73">
                  <a:moveTo>
                    <a:pt x="89" y="73"/>
                  </a:moveTo>
                  <a:cubicBezTo>
                    <a:pt x="60" y="45"/>
                    <a:pt x="81" y="59"/>
                    <a:pt x="34" y="46"/>
                  </a:cubicBezTo>
                  <a:cubicBezTo>
                    <a:pt x="25" y="43"/>
                    <a:pt x="11" y="45"/>
                    <a:pt x="6" y="37"/>
                  </a:cubicBezTo>
                  <a:cubicBezTo>
                    <a:pt x="0" y="26"/>
                    <a:pt x="6" y="12"/>
                    <a:pt x="6"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296" name="Freeform 76"/>
            <p:cNvSpPr>
              <a:spLocks/>
            </p:cNvSpPr>
            <p:nvPr/>
          </p:nvSpPr>
          <p:spPr bwMode="auto">
            <a:xfrm>
              <a:off x="4205" y="384"/>
              <a:ext cx="19" cy="84"/>
            </a:xfrm>
            <a:custGeom>
              <a:avLst/>
              <a:gdLst>
                <a:gd name="T0" fmla="*/ 19 w 37"/>
                <a:gd name="T1" fmla="*/ 84 h 128"/>
                <a:gd name="T2" fmla="*/ 0 w 37"/>
                <a:gd name="T3" fmla="*/ 0 h 128"/>
                <a:gd name="T4" fmla="*/ 0 60000 65536"/>
                <a:gd name="T5" fmla="*/ 0 60000 65536"/>
                <a:gd name="T6" fmla="*/ 0 w 37"/>
                <a:gd name="T7" fmla="*/ 0 h 128"/>
                <a:gd name="T8" fmla="*/ 37 w 37"/>
                <a:gd name="T9" fmla="*/ 128 h 128"/>
              </a:gdLst>
              <a:ahLst/>
              <a:cxnLst>
                <a:cxn ang="T4">
                  <a:pos x="T0" y="T1"/>
                </a:cxn>
                <a:cxn ang="T5">
                  <a:pos x="T2" y="T3"/>
                </a:cxn>
              </a:cxnLst>
              <a:rect l="T6" t="T7" r="T8" b="T9"/>
              <a:pathLst>
                <a:path w="37" h="128">
                  <a:moveTo>
                    <a:pt x="37" y="128"/>
                  </a:moveTo>
                  <a:cubicBezTo>
                    <a:pt x="9" y="88"/>
                    <a:pt x="0" y="51"/>
                    <a:pt x="0"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297" name="Freeform 77"/>
            <p:cNvSpPr>
              <a:spLocks/>
            </p:cNvSpPr>
            <p:nvPr/>
          </p:nvSpPr>
          <p:spPr bwMode="auto">
            <a:xfrm>
              <a:off x="4156" y="420"/>
              <a:ext cx="53" cy="60"/>
            </a:xfrm>
            <a:custGeom>
              <a:avLst/>
              <a:gdLst>
                <a:gd name="T0" fmla="*/ 53 w 100"/>
                <a:gd name="T1" fmla="*/ 60 h 92"/>
                <a:gd name="T2" fmla="*/ 10 w 100"/>
                <a:gd name="T3" fmla="*/ 36 h 92"/>
                <a:gd name="T4" fmla="*/ 0 w 100"/>
                <a:gd name="T5" fmla="*/ 0 h 92"/>
                <a:gd name="T6" fmla="*/ 0 60000 65536"/>
                <a:gd name="T7" fmla="*/ 0 60000 65536"/>
                <a:gd name="T8" fmla="*/ 0 60000 65536"/>
                <a:gd name="T9" fmla="*/ 0 w 100"/>
                <a:gd name="T10" fmla="*/ 0 h 92"/>
                <a:gd name="T11" fmla="*/ 100 w 100"/>
                <a:gd name="T12" fmla="*/ 92 h 92"/>
              </a:gdLst>
              <a:ahLst/>
              <a:cxnLst>
                <a:cxn ang="T6">
                  <a:pos x="T0" y="T1"/>
                </a:cxn>
                <a:cxn ang="T7">
                  <a:pos x="T2" y="T3"/>
                </a:cxn>
                <a:cxn ang="T8">
                  <a:pos x="T4" y="T5"/>
                </a:cxn>
              </a:cxnLst>
              <a:rect l="T9" t="T10" r="T11" b="T12"/>
              <a:pathLst>
                <a:path w="100" h="92">
                  <a:moveTo>
                    <a:pt x="100" y="92"/>
                  </a:moveTo>
                  <a:cubicBezTo>
                    <a:pt x="76" y="67"/>
                    <a:pt x="50" y="66"/>
                    <a:pt x="18" y="55"/>
                  </a:cubicBezTo>
                  <a:cubicBezTo>
                    <a:pt x="12" y="37"/>
                    <a:pt x="0" y="0"/>
                    <a:pt x="0"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298" name="Freeform 78"/>
            <p:cNvSpPr>
              <a:spLocks/>
            </p:cNvSpPr>
            <p:nvPr/>
          </p:nvSpPr>
          <p:spPr bwMode="auto">
            <a:xfrm>
              <a:off x="4464" y="336"/>
              <a:ext cx="70" cy="70"/>
            </a:xfrm>
            <a:custGeom>
              <a:avLst/>
              <a:gdLst>
                <a:gd name="T0" fmla="*/ 0 w 113"/>
                <a:gd name="T1" fmla="*/ 70 h 146"/>
                <a:gd name="T2" fmla="*/ 40 w 113"/>
                <a:gd name="T3" fmla="*/ 44 h 146"/>
                <a:gd name="T4" fmla="*/ 62 w 113"/>
                <a:gd name="T5" fmla="*/ 18 h 146"/>
                <a:gd name="T6" fmla="*/ 62 w 113"/>
                <a:gd name="T7" fmla="*/ 13 h 146"/>
                <a:gd name="T8" fmla="*/ 0 60000 65536"/>
                <a:gd name="T9" fmla="*/ 0 60000 65536"/>
                <a:gd name="T10" fmla="*/ 0 60000 65536"/>
                <a:gd name="T11" fmla="*/ 0 60000 65536"/>
                <a:gd name="T12" fmla="*/ 0 w 113"/>
                <a:gd name="T13" fmla="*/ 0 h 146"/>
                <a:gd name="T14" fmla="*/ 113 w 113"/>
                <a:gd name="T15" fmla="*/ 146 h 146"/>
              </a:gdLst>
              <a:ahLst/>
              <a:cxnLst>
                <a:cxn ang="T8">
                  <a:pos x="T0" y="T1"/>
                </a:cxn>
                <a:cxn ang="T9">
                  <a:pos x="T2" y="T3"/>
                </a:cxn>
                <a:cxn ang="T10">
                  <a:pos x="T4" y="T5"/>
                </a:cxn>
                <a:cxn ang="T11">
                  <a:pos x="T6" y="T7"/>
                </a:cxn>
              </a:cxnLst>
              <a:rect l="T12" t="T13" r="T14" b="T15"/>
              <a:pathLst>
                <a:path w="113" h="146">
                  <a:moveTo>
                    <a:pt x="0" y="146"/>
                  </a:moveTo>
                  <a:cubicBezTo>
                    <a:pt x="31" y="136"/>
                    <a:pt x="45" y="117"/>
                    <a:pt x="64" y="91"/>
                  </a:cubicBezTo>
                  <a:cubicBezTo>
                    <a:pt x="77" y="74"/>
                    <a:pt x="100" y="37"/>
                    <a:pt x="100" y="37"/>
                  </a:cubicBezTo>
                  <a:cubicBezTo>
                    <a:pt x="111" y="3"/>
                    <a:pt x="113" y="0"/>
                    <a:pt x="100" y="27"/>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299" name="Freeform 79"/>
            <p:cNvSpPr>
              <a:spLocks/>
            </p:cNvSpPr>
            <p:nvPr/>
          </p:nvSpPr>
          <p:spPr bwMode="auto">
            <a:xfrm>
              <a:off x="4509" y="397"/>
              <a:ext cx="51" cy="18"/>
            </a:xfrm>
            <a:custGeom>
              <a:avLst/>
              <a:gdLst>
                <a:gd name="T0" fmla="*/ 0 w 82"/>
                <a:gd name="T1" fmla="*/ 18 h 37"/>
                <a:gd name="T2" fmla="*/ 51 w 82"/>
                <a:gd name="T3" fmla="*/ 0 h 37"/>
                <a:gd name="T4" fmla="*/ 0 60000 65536"/>
                <a:gd name="T5" fmla="*/ 0 60000 65536"/>
                <a:gd name="T6" fmla="*/ 0 w 82"/>
                <a:gd name="T7" fmla="*/ 0 h 37"/>
                <a:gd name="T8" fmla="*/ 82 w 82"/>
                <a:gd name="T9" fmla="*/ 37 h 37"/>
              </a:gdLst>
              <a:ahLst/>
              <a:cxnLst>
                <a:cxn ang="T4">
                  <a:pos x="T0" y="T1"/>
                </a:cxn>
                <a:cxn ang="T5">
                  <a:pos x="T2" y="T3"/>
                </a:cxn>
              </a:cxnLst>
              <a:rect l="T6" t="T7" r="T8" b="T9"/>
              <a:pathLst>
                <a:path w="82" h="37">
                  <a:moveTo>
                    <a:pt x="0" y="37"/>
                  </a:moveTo>
                  <a:cubicBezTo>
                    <a:pt x="22" y="13"/>
                    <a:pt x="48" y="0"/>
                    <a:pt x="82"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00" name="Freeform 80"/>
            <p:cNvSpPr>
              <a:spLocks/>
            </p:cNvSpPr>
            <p:nvPr/>
          </p:nvSpPr>
          <p:spPr bwMode="auto">
            <a:xfrm>
              <a:off x="4464" y="349"/>
              <a:ext cx="23" cy="83"/>
            </a:xfrm>
            <a:custGeom>
              <a:avLst/>
              <a:gdLst>
                <a:gd name="T0" fmla="*/ 17 w 36"/>
                <a:gd name="T1" fmla="*/ 83 h 174"/>
                <a:gd name="T2" fmla="*/ 6 w 36"/>
                <a:gd name="T3" fmla="*/ 57 h 174"/>
                <a:gd name="T4" fmla="*/ 0 w 36"/>
                <a:gd name="T5" fmla="*/ 44 h 174"/>
                <a:gd name="T6" fmla="*/ 12 w 36"/>
                <a:gd name="T7" fmla="*/ 9 h 174"/>
                <a:gd name="T8" fmla="*/ 23 w 36"/>
                <a:gd name="T9" fmla="*/ 0 h 174"/>
                <a:gd name="T10" fmla="*/ 0 60000 65536"/>
                <a:gd name="T11" fmla="*/ 0 60000 65536"/>
                <a:gd name="T12" fmla="*/ 0 60000 65536"/>
                <a:gd name="T13" fmla="*/ 0 60000 65536"/>
                <a:gd name="T14" fmla="*/ 0 60000 65536"/>
                <a:gd name="T15" fmla="*/ 0 w 36"/>
                <a:gd name="T16" fmla="*/ 0 h 174"/>
                <a:gd name="T17" fmla="*/ 36 w 36"/>
                <a:gd name="T18" fmla="*/ 174 h 174"/>
              </a:gdLst>
              <a:ahLst/>
              <a:cxnLst>
                <a:cxn ang="T10">
                  <a:pos x="T0" y="T1"/>
                </a:cxn>
                <a:cxn ang="T11">
                  <a:pos x="T2" y="T3"/>
                </a:cxn>
                <a:cxn ang="T12">
                  <a:pos x="T4" y="T5"/>
                </a:cxn>
                <a:cxn ang="T13">
                  <a:pos x="T6" y="T7"/>
                </a:cxn>
                <a:cxn ang="T14">
                  <a:pos x="T8" y="T9"/>
                </a:cxn>
              </a:cxnLst>
              <a:rect l="T15" t="T16" r="T17" b="T18"/>
              <a:pathLst>
                <a:path w="36" h="174">
                  <a:moveTo>
                    <a:pt x="27" y="174"/>
                  </a:moveTo>
                  <a:cubicBezTo>
                    <a:pt x="21" y="156"/>
                    <a:pt x="15" y="137"/>
                    <a:pt x="9" y="119"/>
                  </a:cubicBezTo>
                  <a:cubicBezTo>
                    <a:pt x="6" y="110"/>
                    <a:pt x="0" y="92"/>
                    <a:pt x="0" y="92"/>
                  </a:cubicBezTo>
                  <a:cubicBezTo>
                    <a:pt x="2" y="81"/>
                    <a:pt x="9" y="34"/>
                    <a:pt x="18" y="19"/>
                  </a:cubicBezTo>
                  <a:cubicBezTo>
                    <a:pt x="22" y="11"/>
                    <a:pt x="36" y="0"/>
                    <a:pt x="36"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01" name="Freeform 5"/>
            <p:cNvSpPr>
              <a:spLocks/>
            </p:cNvSpPr>
            <p:nvPr/>
          </p:nvSpPr>
          <p:spPr bwMode="auto">
            <a:xfrm>
              <a:off x="3840" y="384"/>
              <a:ext cx="1056" cy="1776"/>
            </a:xfrm>
            <a:custGeom>
              <a:avLst/>
              <a:gdLst>
                <a:gd name="T0" fmla="*/ 613 w 1872"/>
                <a:gd name="T1" fmla="*/ 300 h 2880"/>
                <a:gd name="T2" fmla="*/ 667 w 1872"/>
                <a:gd name="T3" fmla="*/ 48 h 2880"/>
                <a:gd name="T4" fmla="*/ 339 w 1872"/>
                <a:gd name="T5" fmla="*/ 115 h 2880"/>
                <a:gd name="T6" fmla="*/ 433 w 1872"/>
                <a:gd name="T7" fmla="*/ 324 h 2880"/>
                <a:gd name="T8" fmla="*/ 269 w 1872"/>
                <a:gd name="T9" fmla="*/ 406 h 2880"/>
                <a:gd name="T10" fmla="*/ 219 w 1872"/>
                <a:gd name="T11" fmla="*/ 434 h 2880"/>
                <a:gd name="T12" fmla="*/ 179 w 1872"/>
                <a:gd name="T13" fmla="*/ 516 h 2880"/>
                <a:gd name="T14" fmla="*/ 90 w 1872"/>
                <a:gd name="T15" fmla="*/ 940 h 2880"/>
                <a:gd name="T16" fmla="*/ 56 w 1872"/>
                <a:gd name="T17" fmla="*/ 1032 h 2880"/>
                <a:gd name="T18" fmla="*/ 87 w 1872"/>
                <a:gd name="T19" fmla="*/ 1132 h 2880"/>
                <a:gd name="T20" fmla="*/ 139 w 1872"/>
                <a:gd name="T21" fmla="*/ 1140 h 2880"/>
                <a:gd name="T22" fmla="*/ 165 w 1872"/>
                <a:gd name="T23" fmla="*/ 1150 h 2880"/>
                <a:gd name="T24" fmla="*/ 185 w 1872"/>
                <a:gd name="T25" fmla="*/ 1068 h 2880"/>
                <a:gd name="T26" fmla="*/ 234 w 1872"/>
                <a:gd name="T27" fmla="*/ 1136 h 2880"/>
                <a:gd name="T28" fmla="*/ 229 w 1872"/>
                <a:gd name="T29" fmla="*/ 1026 h 2880"/>
                <a:gd name="T30" fmla="*/ 209 w 1872"/>
                <a:gd name="T31" fmla="*/ 960 h 2880"/>
                <a:gd name="T32" fmla="*/ 289 w 1872"/>
                <a:gd name="T33" fmla="*/ 654 h 2880"/>
                <a:gd name="T34" fmla="*/ 339 w 1872"/>
                <a:gd name="T35" fmla="*/ 768 h 2880"/>
                <a:gd name="T36" fmla="*/ 354 w 1872"/>
                <a:gd name="T37" fmla="*/ 988 h 2880"/>
                <a:gd name="T38" fmla="*/ 304 w 1872"/>
                <a:gd name="T39" fmla="*/ 1302 h 2880"/>
                <a:gd name="T40" fmla="*/ 184 w 1872"/>
                <a:gd name="T41" fmla="*/ 1642 h 2880"/>
                <a:gd name="T42" fmla="*/ 70 w 1872"/>
                <a:gd name="T43" fmla="*/ 1632 h 2880"/>
                <a:gd name="T44" fmla="*/ 45 w 1872"/>
                <a:gd name="T45" fmla="*/ 1708 h 2880"/>
                <a:gd name="T46" fmla="*/ 85 w 1872"/>
                <a:gd name="T47" fmla="*/ 1737 h 2880"/>
                <a:gd name="T48" fmla="*/ 115 w 1872"/>
                <a:gd name="T49" fmla="*/ 1737 h 2880"/>
                <a:gd name="T50" fmla="*/ 209 w 1872"/>
                <a:gd name="T51" fmla="*/ 1718 h 2880"/>
                <a:gd name="T52" fmla="*/ 388 w 1872"/>
                <a:gd name="T53" fmla="*/ 1608 h 2880"/>
                <a:gd name="T54" fmla="*/ 448 w 1872"/>
                <a:gd name="T55" fmla="*/ 1451 h 2880"/>
                <a:gd name="T56" fmla="*/ 548 w 1872"/>
                <a:gd name="T57" fmla="*/ 1088 h 2880"/>
                <a:gd name="T58" fmla="*/ 567 w 1872"/>
                <a:gd name="T59" fmla="*/ 1351 h 2880"/>
                <a:gd name="T60" fmla="*/ 588 w 1872"/>
                <a:gd name="T61" fmla="*/ 1589 h 2880"/>
                <a:gd name="T62" fmla="*/ 607 w 1872"/>
                <a:gd name="T63" fmla="*/ 1713 h 2880"/>
                <a:gd name="T64" fmla="*/ 842 w 1872"/>
                <a:gd name="T65" fmla="*/ 1732 h 2880"/>
                <a:gd name="T66" fmla="*/ 932 w 1872"/>
                <a:gd name="T67" fmla="*/ 1711 h 2880"/>
                <a:gd name="T68" fmla="*/ 931 w 1872"/>
                <a:gd name="T69" fmla="*/ 1666 h 2880"/>
                <a:gd name="T70" fmla="*/ 802 w 1872"/>
                <a:gd name="T71" fmla="*/ 1661 h 2880"/>
                <a:gd name="T72" fmla="*/ 702 w 1872"/>
                <a:gd name="T73" fmla="*/ 1570 h 2880"/>
                <a:gd name="T74" fmla="*/ 702 w 1872"/>
                <a:gd name="T75" fmla="*/ 1341 h 2880"/>
                <a:gd name="T76" fmla="*/ 722 w 1872"/>
                <a:gd name="T77" fmla="*/ 816 h 2880"/>
                <a:gd name="T78" fmla="*/ 751 w 1872"/>
                <a:gd name="T79" fmla="*/ 592 h 2880"/>
                <a:gd name="T80" fmla="*/ 951 w 1872"/>
                <a:gd name="T81" fmla="*/ 735 h 2880"/>
                <a:gd name="T82" fmla="*/ 866 w 1872"/>
                <a:gd name="T83" fmla="*/ 773 h 2880"/>
                <a:gd name="T84" fmla="*/ 781 w 1872"/>
                <a:gd name="T85" fmla="*/ 816 h 2880"/>
                <a:gd name="T86" fmla="*/ 737 w 1872"/>
                <a:gd name="T87" fmla="*/ 850 h 2880"/>
                <a:gd name="T88" fmla="*/ 717 w 1872"/>
                <a:gd name="T89" fmla="*/ 906 h 2880"/>
                <a:gd name="T90" fmla="*/ 802 w 1872"/>
                <a:gd name="T91" fmla="*/ 1021 h 2880"/>
                <a:gd name="T92" fmla="*/ 792 w 1872"/>
                <a:gd name="T93" fmla="*/ 888 h 2880"/>
                <a:gd name="T94" fmla="*/ 996 w 1872"/>
                <a:gd name="T95" fmla="*/ 826 h 2880"/>
                <a:gd name="T96" fmla="*/ 1050 w 1872"/>
                <a:gd name="T97" fmla="*/ 802 h 2880"/>
                <a:gd name="T98" fmla="*/ 812 w 1872"/>
                <a:gd name="T99" fmla="*/ 479 h 2880"/>
                <a:gd name="T100" fmla="*/ 677 w 1872"/>
                <a:gd name="T101" fmla="*/ 377 h 2880"/>
                <a:gd name="T102" fmla="*/ 632 w 1872"/>
                <a:gd name="T103" fmla="*/ 358 h 2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72"/>
                <a:gd name="T157" fmla="*/ 0 h 2880"/>
                <a:gd name="T158" fmla="*/ 1872 w 1872"/>
                <a:gd name="T159" fmla="*/ 2880 h 28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72" h="2880">
                  <a:moveTo>
                    <a:pt x="1130" y="542"/>
                  </a:moveTo>
                  <a:cubicBezTo>
                    <a:pt x="1121" y="539"/>
                    <a:pt x="1108" y="541"/>
                    <a:pt x="1104" y="534"/>
                  </a:cubicBezTo>
                  <a:cubicBezTo>
                    <a:pt x="1093" y="520"/>
                    <a:pt x="1086" y="487"/>
                    <a:pt x="1086" y="487"/>
                  </a:cubicBezTo>
                  <a:cubicBezTo>
                    <a:pt x="1104" y="464"/>
                    <a:pt x="1125" y="422"/>
                    <a:pt x="1148" y="403"/>
                  </a:cubicBezTo>
                  <a:cubicBezTo>
                    <a:pt x="1154" y="387"/>
                    <a:pt x="1172" y="373"/>
                    <a:pt x="1174" y="356"/>
                  </a:cubicBezTo>
                  <a:cubicBezTo>
                    <a:pt x="1181" y="286"/>
                    <a:pt x="1262" y="100"/>
                    <a:pt x="1183" y="78"/>
                  </a:cubicBezTo>
                  <a:cubicBezTo>
                    <a:pt x="1135" y="34"/>
                    <a:pt x="1026" y="4"/>
                    <a:pt x="971" y="8"/>
                  </a:cubicBezTo>
                  <a:cubicBezTo>
                    <a:pt x="905" y="23"/>
                    <a:pt x="764" y="0"/>
                    <a:pt x="715" y="47"/>
                  </a:cubicBezTo>
                  <a:cubicBezTo>
                    <a:pt x="654" y="76"/>
                    <a:pt x="612" y="137"/>
                    <a:pt x="601" y="186"/>
                  </a:cubicBezTo>
                  <a:cubicBezTo>
                    <a:pt x="598" y="194"/>
                    <a:pt x="644" y="341"/>
                    <a:pt x="644" y="341"/>
                  </a:cubicBezTo>
                  <a:cubicBezTo>
                    <a:pt x="656" y="423"/>
                    <a:pt x="701" y="415"/>
                    <a:pt x="750" y="480"/>
                  </a:cubicBezTo>
                  <a:cubicBezTo>
                    <a:pt x="756" y="495"/>
                    <a:pt x="772" y="510"/>
                    <a:pt x="768" y="526"/>
                  </a:cubicBezTo>
                  <a:cubicBezTo>
                    <a:pt x="744" y="611"/>
                    <a:pt x="679" y="597"/>
                    <a:pt x="592" y="603"/>
                  </a:cubicBezTo>
                  <a:cubicBezTo>
                    <a:pt x="552" y="611"/>
                    <a:pt x="527" y="615"/>
                    <a:pt x="494" y="635"/>
                  </a:cubicBezTo>
                  <a:cubicBezTo>
                    <a:pt x="489" y="642"/>
                    <a:pt x="485" y="652"/>
                    <a:pt x="477" y="658"/>
                  </a:cubicBezTo>
                  <a:cubicBezTo>
                    <a:pt x="469" y="663"/>
                    <a:pt x="457" y="660"/>
                    <a:pt x="450" y="666"/>
                  </a:cubicBezTo>
                  <a:cubicBezTo>
                    <a:pt x="443" y="672"/>
                    <a:pt x="449" y="685"/>
                    <a:pt x="441" y="689"/>
                  </a:cubicBezTo>
                  <a:cubicBezTo>
                    <a:pt x="426" y="698"/>
                    <a:pt x="388" y="704"/>
                    <a:pt x="388" y="704"/>
                  </a:cubicBezTo>
                  <a:cubicBezTo>
                    <a:pt x="370" y="721"/>
                    <a:pt x="355" y="745"/>
                    <a:pt x="345" y="766"/>
                  </a:cubicBezTo>
                  <a:cubicBezTo>
                    <a:pt x="337" y="781"/>
                    <a:pt x="332" y="797"/>
                    <a:pt x="326" y="812"/>
                  </a:cubicBezTo>
                  <a:cubicBezTo>
                    <a:pt x="323" y="820"/>
                    <a:pt x="318" y="836"/>
                    <a:pt x="318" y="836"/>
                  </a:cubicBezTo>
                  <a:cubicBezTo>
                    <a:pt x="310" y="916"/>
                    <a:pt x="312" y="993"/>
                    <a:pt x="283" y="1068"/>
                  </a:cubicBezTo>
                  <a:cubicBezTo>
                    <a:pt x="265" y="1181"/>
                    <a:pt x="260" y="1296"/>
                    <a:pt x="238" y="1408"/>
                  </a:cubicBezTo>
                  <a:cubicBezTo>
                    <a:pt x="230" y="1457"/>
                    <a:pt x="217" y="1507"/>
                    <a:pt x="159" y="1524"/>
                  </a:cubicBezTo>
                  <a:cubicBezTo>
                    <a:pt x="142" y="1568"/>
                    <a:pt x="142" y="1610"/>
                    <a:pt x="88" y="1625"/>
                  </a:cubicBezTo>
                  <a:cubicBezTo>
                    <a:pt x="82" y="1630"/>
                    <a:pt x="66" y="1635"/>
                    <a:pt x="70" y="1641"/>
                  </a:cubicBezTo>
                  <a:cubicBezTo>
                    <a:pt x="73" y="1647"/>
                    <a:pt x="92" y="1669"/>
                    <a:pt x="100" y="1674"/>
                  </a:cubicBezTo>
                  <a:cubicBezTo>
                    <a:pt x="109" y="1679"/>
                    <a:pt x="109" y="1681"/>
                    <a:pt x="124" y="1671"/>
                  </a:cubicBezTo>
                  <a:cubicBezTo>
                    <a:pt x="155" y="1653"/>
                    <a:pt x="154" y="1636"/>
                    <a:pt x="185" y="1617"/>
                  </a:cubicBezTo>
                  <a:cubicBezTo>
                    <a:pt x="179" y="1677"/>
                    <a:pt x="144" y="1781"/>
                    <a:pt x="154" y="1836"/>
                  </a:cubicBezTo>
                  <a:cubicBezTo>
                    <a:pt x="188" y="1826"/>
                    <a:pt x="193" y="1751"/>
                    <a:pt x="205" y="1721"/>
                  </a:cubicBezTo>
                  <a:cubicBezTo>
                    <a:pt x="217" y="1717"/>
                    <a:pt x="202" y="1842"/>
                    <a:pt x="209" y="1864"/>
                  </a:cubicBezTo>
                  <a:cubicBezTo>
                    <a:pt x="215" y="1885"/>
                    <a:pt x="237" y="1855"/>
                    <a:pt x="247" y="1849"/>
                  </a:cubicBezTo>
                  <a:cubicBezTo>
                    <a:pt x="253" y="1842"/>
                    <a:pt x="263" y="1836"/>
                    <a:pt x="265" y="1826"/>
                  </a:cubicBezTo>
                  <a:cubicBezTo>
                    <a:pt x="288" y="1704"/>
                    <a:pt x="258" y="1630"/>
                    <a:pt x="283" y="1842"/>
                  </a:cubicBezTo>
                  <a:cubicBezTo>
                    <a:pt x="284" y="1850"/>
                    <a:pt x="285" y="1859"/>
                    <a:pt x="292" y="1865"/>
                  </a:cubicBezTo>
                  <a:cubicBezTo>
                    <a:pt x="298" y="1871"/>
                    <a:pt x="309" y="1870"/>
                    <a:pt x="318" y="1873"/>
                  </a:cubicBezTo>
                  <a:cubicBezTo>
                    <a:pt x="327" y="1866"/>
                    <a:pt x="330" y="1857"/>
                    <a:pt x="332" y="1833"/>
                  </a:cubicBezTo>
                  <a:cubicBezTo>
                    <a:pt x="334" y="1809"/>
                    <a:pt x="321" y="1735"/>
                    <a:pt x="328" y="1732"/>
                  </a:cubicBezTo>
                  <a:cubicBezTo>
                    <a:pt x="342" y="1671"/>
                    <a:pt x="358" y="1759"/>
                    <a:pt x="371" y="1811"/>
                  </a:cubicBezTo>
                  <a:cubicBezTo>
                    <a:pt x="377" y="1834"/>
                    <a:pt x="381" y="1837"/>
                    <a:pt x="397" y="1858"/>
                  </a:cubicBezTo>
                  <a:cubicBezTo>
                    <a:pt x="403" y="1853"/>
                    <a:pt x="413" y="1849"/>
                    <a:pt x="415" y="1842"/>
                  </a:cubicBezTo>
                  <a:cubicBezTo>
                    <a:pt x="417" y="1831"/>
                    <a:pt x="409" y="1821"/>
                    <a:pt x="406" y="1811"/>
                  </a:cubicBezTo>
                  <a:cubicBezTo>
                    <a:pt x="403" y="1796"/>
                    <a:pt x="400" y="1780"/>
                    <a:pt x="397" y="1765"/>
                  </a:cubicBezTo>
                  <a:cubicBezTo>
                    <a:pt x="400" y="1731"/>
                    <a:pt x="400" y="1697"/>
                    <a:pt x="406" y="1664"/>
                  </a:cubicBezTo>
                  <a:cubicBezTo>
                    <a:pt x="408" y="1655"/>
                    <a:pt x="424" y="1650"/>
                    <a:pt x="424" y="1641"/>
                  </a:cubicBezTo>
                  <a:cubicBezTo>
                    <a:pt x="424" y="1633"/>
                    <a:pt x="412" y="1630"/>
                    <a:pt x="406" y="1625"/>
                  </a:cubicBezTo>
                  <a:cubicBezTo>
                    <a:pt x="396" y="1600"/>
                    <a:pt x="380" y="1581"/>
                    <a:pt x="371" y="1556"/>
                  </a:cubicBezTo>
                  <a:cubicBezTo>
                    <a:pt x="377" y="1495"/>
                    <a:pt x="389" y="1450"/>
                    <a:pt x="406" y="1393"/>
                  </a:cubicBezTo>
                  <a:cubicBezTo>
                    <a:pt x="415" y="1321"/>
                    <a:pt x="421" y="1246"/>
                    <a:pt x="468" y="1184"/>
                  </a:cubicBezTo>
                  <a:cubicBezTo>
                    <a:pt x="483" y="1145"/>
                    <a:pt x="503" y="1100"/>
                    <a:pt x="512" y="1060"/>
                  </a:cubicBezTo>
                  <a:cubicBezTo>
                    <a:pt x="519" y="1026"/>
                    <a:pt x="529" y="977"/>
                    <a:pt x="547" y="944"/>
                  </a:cubicBezTo>
                  <a:cubicBezTo>
                    <a:pt x="560" y="922"/>
                    <a:pt x="581" y="908"/>
                    <a:pt x="592" y="883"/>
                  </a:cubicBezTo>
                  <a:cubicBezTo>
                    <a:pt x="577" y="1001"/>
                    <a:pt x="588" y="1128"/>
                    <a:pt x="601" y="1246"/>
                  </a:cubicBezTo>
                  <a:cubicBezTo>
                    <a:pt x="603" y="1272"/>
                    <a:pt x="612" y="1297"/>
                    <a:pt x="618" y="1324"/>
                  </a:cubicBezTo>
                  <a:cubicBezTo>
                    <a:pt x="625" y="1354"/>
                    <a:pt x="635" y="1416"/>
                    <a:pt x="635" y="1416"/>
                  </a:cubicBezTo>
                  <a:cubicBezTo>
                    <a:pt x="632" y="1478"/>
                    <a:pt x="631" y="1540"/>
                    <a:pt x="627" y="1602"/>
                  </a:cubicBezTo>
                  <a:cubicBezTo>
                    <a:pt x="623" y="1653"/>
                    <a:pt x="607" y="1596"/>
                    <a:pt x="627" y="1649"/>
                  </a:cubicBezTo>
                  <a:cubicBezTo>
                    <a:pt x="618" y="1760"/>
                    <a:pt x="605" y="1881"/>
                    <a:pt x="565" y="1989"/>
                  </a:cubicBezTo>
                  <a:cubicBezTo>
                    <a:pt x="557" y="2030"/>
                    <a:pt x="554" y="2073"/>
                    <a:pt x="539" y="2112"/>
                  </a:cubicBezTo>
                  <a:cubicBezTo>
                    <a:pt x="527" y="2223"/>
                    <a:pt x="516" y="2334"/>
                    <a:pt x="503" y="2445"/>
                  </a:cubicBezTo>
                  <a:cubicBezTo>
                    <a:pt x="501" y="2464"/>
                    <a:pt x="490" y="2566"/>
                    <a:pt x="468" y="2585"/>
                  </a:cubicBezTo>
                  <a:cubicBezTo>
                    <a:pt x="424" y="2622"/>
                    <a:pt x="388" y="2651"/>
                    <a:pt x="326" y="2662"/>
                  </a:cubicBezTo>
                  <a:cubicBezTo>
                    <a:pt x="306" y="2665"/>
                    <a:pt x="285" y="2667"/>
                    <a:pt x="265" y="2670"/>
                  </a:cubicBezTo>
                  <a:cubicBezTo>
                    <a:pt x="240" y="2674"/>
                    <a:pt x="194" y="2685"/>
                    <a:pt x="194" y="2685"/>
                  </a:cubicBezTo>
                  <a:cubicBezTo>
                    <a:pt x="164" y="2677"/>
                    <a:pt x="150" y="2662"/>
                    <a:pt x="124" y="2646"/>
                  </a:cubicBezTo>
                  <a:cubicBezTo>
                    <a:pt x="83" y="2658"/>
                    <a:pt x="67" y="2680"/>
                    <a:pt x="53" y="2716"/>
                  </a:cubicBezTo>
                  <a:cubicBezTo>
                    <a:pt x="59" y="2721"/>
                    <a:pt x="69" y="2724"/>
                    <a:pt x="70" y="2732"/>
                  </a:cubicBezTo>
                  <a:cubicBezTo>
                    <a:pt x="77" y="2764"/>
                    <a:pt x="0" y="2789"/>
                    <a:pt x="79" y="2770"/>
                  </a:cubicBezTo>
                  <a:cubicBezTo>
                    <a:pt x="94" y="2773"/>
                    <a:pt x="109" y="2776"/>
                    <a:pt x="124" y="2778"/>
                  </a:cubicBezTo>
                  <a:cubicBezTo>
                    <a:pt x="190" y="2789"/>
                    <a:pt x="207" y="2780"/>
                    <a:pt x="159" y="2794"/>
                  </a:cubicBezTo>
                  <a:cubicBezTo>
                    <a:pt x="156" y="2801"/>
                    <a:pt x="149" y="2808"/>
                    <a:pt x="150" y="2817"/>
                  </a:cubicBezTo>
                  <a:cubicBezTo>
                    <a:pt x="152" y="2833"/>
                    <a:pt x="168" y="2863"/>
                    <a:pt x="168" y="2863"/>
                  </a:cubicBezTo>
                  <a:cubicBezTo>
                    <a:pt x="177" y="2855"/>
                    <a:pt x="187" y="2850"/>
                    <a:pt x="194" y="2840"/>
                  </a:cubicBezTo>
                  <a:cubicBezTo>
                    <a:pt x="199" y="2833"/>
                    <a:pt x="194" y="2820"/>
                    <a:pt x="203" y="2817"/>
                  </a:cubicBezTo>
                  <a:cubicBezTo>
                    <a:pt x="211" y="2813"/>
                    <a:pt x="221" y="2822"/>
                    <a:pt x="230" y="2824"/>
                  </a:cubicBezTo>
                  <a:cubicBezTo>
                    <a:pt x="250" y="2880"/>
                    <a:pt x="297" y="2846"/>
                    <a:pt x="345" y="2833"/>
                  </a:cubicBezTo>
                  <a:cubicBezTo>
                    <a:pt x="349" y="2820"/>
                    <a:pt x="356" y="2795"/>
                    <a:pt x="371" y="2786"/>
                  </a:cubicBezTo>
                  <a:cubicBezTo>
                    <a:pt x="441" y="2747"/>
                    <a:pt x="564" y="2752"/>
                    <a:pt x="635" y="2747"/>
                  </a:cubicBezTo>
                  <a:cubicBezTo>
                    <a:pt x="658" y="2745"/>
                    <a:pt x="683" y="2742"/>
                    <a:pt x="706" y="2740"/>
                  </a:cubicBezTo>
                  <a:cubicBezTo>
                    <a:pt x="748" y="2704"/>
                    <a:pt x="724" y="2640"/>
                    <a:pt x="688" y="2607"/>
                  </a:cubicBezTo>
                  <a:cubicBezTo>
                    <a:pt x="688" y="2607"/>
                    <a:pt x="694" y="2519"/>
                    <a:pt x="706" y="2499"/>
                  </a:cubicBezTo>
                  <a:cubicBezTo>
                    <a:pt x="715" y="2483"/>
                    <a:pt x="741" y="2453"/>
                    <a:pt x="741" y="2453"/>
                  </a:cubicBezTo>
                  <a:cubicBezTo>
                    <a:pt x="751" y="2418"/>
                    <a:pt x="771" y="2383"/>
                    <a:pt x="795" y="2353"/>
                  </a:cubicBezTo>
                  <a:cubicBezTo>
                    <a:pt x="804" y="2327"/>
                    <a:pt x="820" y="2308"/>
                    <a:pt x="829" y="2283"/>
                  </a:cubicBezTo>
                  <a:cubicBezTo>
                    <a:pt x="852" y="2119"/>
                    <a:pt x="898" y="1965"/>
                    <a:pt x="963" y="1811"/>
                  </a:cubicBezTo>
                  <a:cubicBezTo>
                    <a:pt x="965" y="1796"/>
                    <a:pt x="968" y="1780"/>
                    <a:pt x="971" y="1765"/>
                  </a:cubicBezTo>
                  <a:cubicBezTo>
                    <a:pt x="981" y="1715"/>
                    <a:pt x="976" y="1714"/>
                    <a:pt x="989" y="1749"/>
                  </a:cubicBezTo>
                  <a:cubicBezTo>
                    <a:pt x="978" y="1934"/>
                    <a:pt x="976" y="1877"/>
                    <a:pt x="989" y="2066"/>
                  </a:cubicBezTo>
                  <a:cubicBezTo>
                    <a:pt x="992" y="2116"/>
                    <a:pt x="992" y="2147"/>
                    <a:pt x="1006" y="2190"/>
                  </a:cubicBezTo>
                  <a:cubicBezTo>
                    <a:pt x="1014" y="2214"/>
                    <a:pt x="1024" y="2237"/>
                    <a:pt x="1033" y="2260"/>
                  </a:cubicBezTo>
                  <a:cubicBezTo>
                    <a:pt x="1036" y="2267"/>
                    <a:pt x="1042" y="2283"/>
                    <a:pt x="1042" y="2283"/>
                  </a:cubicBezTo>
                  <a:cubicBezTo>
                    <a:pt x="1058" y="2416"/>
                    <a:pt x="1055" y="2363"/>
                    <a:pt x="1042" y="2577"/>
                  </a:cubicBezTo>
                  <a:cubicBezTo>
                    <a:pt x="1038" y="2634"/>
                    <a:pt x="1012" y="2649"/>
                    <a:pt x="953" y="2662"/>
                  </a:cubicBezTo>
                  <a:cubicBezTo>
                    <a:pt x="928" y="2685"/>
                    <a:pt x="912" y="2733"/>
                    <a:pt x="953" y="2755"/>
                  </a:cubicBezTo>
                  <a:cubicBezTo>
                    <a:pt x="981" y="2770"/>
                    <a:pt x="1048" y="2776"/>
                    <a:pt x="1076" y="2778"/>
                  </a:cubicBezTo>
                  <a:cubicBezTo>
                    <a:pt x="1115" y="2782"/>
                    <a:pt x="1153" y="2784"/>
                    <a:pt x="1191" y="2786"/>
                  </a:cubicBezTo>
                  <a:cubicBezTo>
                    <a:pt x="1235" y="2799"/>
                    <a:pt x="1280" y="2804"/>
                    <a:pt x="1324" y="2817"/>
                  </a:cubicBezTo>
                  <a:cubicBezTo>
                    <a:pt x="1380" y="2814"/>
                    <a:pt x="1436" y="2813"/>
                    <a:pt x="1492" y="2809"/>
                  </a:cubicBezTo>
                  <a:cubicBezTo>
                    <a:pt x="1501" y="2808"/>
                    <a:pt x="1515" y="2809"/>
                    <a:pt x="1519" y="2801"/>
                  </a:cubicBezTo>
                  <a:cubicBezTo>
                    <a:pt x="1539" y="2792"/>
                    <a:pt x="1608" y="2818"/>
                    <a:pt x="1634" y="2808"/>
                  </a:cubicBezTo>
                  <a:cubicBezTo>
                    <a:pt x="1651" y="2804"/>
                    <a:pt x="1653" y="2774"/>
                    <a:pt x="1653" y="2774"/>
                  </a:cubicBezTo>
                  <a:cubicBezTo>
                    <a:pt x="1644" y="2769"/>
                    <a:pt x="1560" y="2777"/>
                    <a:pt x="1560" y="2767"/>
                  </a:cubicBezTo>
                  <a:cubicBezTo>
                    <a:pt x="1560" y="2767"/>
                    <a:pt x="1679" y="2767"/>
                    <a:pt x="1657" y="2747"/>
                  </a:cubicBezTo>
                  <a:cubicBezTo>
                    <a:pt x="1650" y="2741"/>
                    <a:pt x="1660" y="2698"/>
                    <a:pt x="1651" y="2701"/>
                  </a:cubicBezTo>
                  <a:cubicBezTo>
                    <a:pt x="1639" y="2703"/>
                    <a:pt x="1618" y="2694"/>
                    <a:pt x="1607" y="2696"/>
                  </a:cubicBezTo>
                  <a:cubicBezTo>
                    <a:pt x="1587" y="2694"/>
                    <a:pt x="1568" y="2688"/>
                    <a:pt x="1536" y="2685"/>
                  </a:cubicBezTo>
                  <a:cubicBezTo>
                    <a:pt x="1511" y="2685"/>
                    <a:pt x="1455" y="2697"/>
                    <a:pt x="1421" y="2693"/>
                  </a:cubicBezTo>
                  <a:cubicBezTo>
                    <a:pt x="1387" y="2685"/>
                    <a:pt x="1365" y="2672"/>
                    <a:pt x="1333" y="2662"/>
                  </a:cubicBezTo>
                  <a:cubicBezTo>
                    <a:pt x="1319" y="2627"/>
                    <a:pt x="1306" y="2636"/>
                    <a:pt x="1271" y="2616"/>
                  </a:cubicBezTo>
                  <a:cubicBezTo>
                    <a:pt x="1241" y="2536"/>
                    <a:pt x="1264" y="2597"/>
                    <a:pt x="1244" y="2546"/>
                  </a:cubicBezTo>
                  <a:cubicBezTo>
                    <a:pt x="1242" y="2538"/>
                    <a:pt x="1239" y="2530"/>
                    <a:pt x="1236" y="2523"/>
                  </a:cubicBezTo>
                  <a:cubicBezTo>
                    <a:pt x="1233" y="2515"/>
                    <a:pt x="1227" y="2499"/>
                    <a:pt x="1227" y="2499"/>
                  </a:cubicBezTo>
                  <a:cubicBezTo>
                    <a:pt x="1239" y="2393"/>
                    <a:pt x="1207" y="2278"/>
                    <a:pt x="1244" y="2174"/>
                  </a:cubicBezTo>
                  <a:cubicBezTo>
                    <a:pt x="1239" y="2059"/>
                    <a:pt x="1243" y="1969"/>
                    <a:pt x="1200" y="1865"/>
                  </a:cubicBezTo>
                  <a:cubicBezTo>
                    <a:pt x="1208" y="1762"/>
                    <a:pt x="1216" y="1662"/>
                    <a:pt x="1253" y="1563"/>
                  </a:cubicBezTo>
                  <a:cubicBezTo>
                    <a:pt x="1265" y="1482"/>
                    <a:pt x="1274" y="1406"/>
                    <a:pt x="1280" y="1324"/>
                  </a:cubicBezTo>
                  <a:cubicBezTo>
                    <a:pt x="1275" y="1189"/>
                    <a:pt x="1275" y="1026"/>
                    <a:pt x="1244" y="890"/>
                  </a:cubicBezTo>
                  <a:cubicBezTo>
                    <a:pt x="1242" y="898"/>
                    <a:pt x="1292" y="917"/>
                    <a:pt x="1292" y="924"/>
                  </a:cubicBezTo>
                  <a:cubicBezTo>
                    <a:pt x="1303" y="938"/>
                    <a:pt x="1313" y="944"/>
                    <a:pt x="1332" y="960"/>
                  </a:cubicBezTo>
                  <a:cubicBezTo>
                    <a:pt x="1351" y="976"/>
                    <a:pt x="1377" y="999"/>
                    <a:pt x="1408" y="1020"/>
                  </a:cubicBezTo>
                  <a:cubicBezTo>
                    <a:pt x="1465" y="1060"/>
                    <a:pt x="1453" y="1066"/>
                    <a:pt x="1520" y="1088"/>
                  </a:cubicBezTo>
                  <a:cubicBezTo>
                    <a:pt x="1574" y="1133"/>
                    <a:pt x="1614" y="1176"/>
                    <a:pt x="1686" y="1192"/>
                  </a:cubicBezTo>
                  <a:cubicBezTo>
                    <a:pt x="1677" y="1194"/>
                    <a:pt x="1667" y="1195"/>
                    <a:pt x="1660" y="1199"/>
                  </a:cubicBezTo>
                  <a:cubicBezTo>
                    <a:pt x="1653" y="1203"/>
                    <a:pt x="1650" y="1212"/>
                    <a:pt x="1642" y="1215"/>
                  </a:cubicBezTo>
                  <a:cubicBezTo>
                    <a:pt x="1633" y="1220"/>
                    <a:pt x="1551" y="1249"/>
                    <a:pt x="1536" y="1253"/>
                  </a:cubicBezTo>
                  <a:cubicBezTo>
                    <a:pt x="1495" y="1278"/>
                    <a:pt x="1519" y="1267"/>
                    <a:pt x="1457" y="1285"/>
                  </a:cubicBezTo>
                  <a:cubicBezTo>
                    <a:pt x="1448" y="1287"/>
                    <a:pt x="1430" y="1292"/>
                    <a:pt x="1430" y="1292"/>
                  </a:cubicBezTo>
                  <a:cubicBezTo>
                    <a:pt x="1414" y="1302"/>
                    <a:pt x="1403" y="1316"/>
                    <a:pt x="1385" y="1324"/>
                  </a:cubicBezTo>
                  <a:cubicBezTo>
                    <a:pt x="1369" y="1331"/>
                    <a:pt x="1333" y="1339"/>
                    <a:pt x="1333" y="1339"/>
                  </a:cubicBezTo>
                  <a:cubicBezTo>
                    <a:pt x="1330" y="1346"/>
                    <a:pt x="1328" y="1355"/>
                    <a:pt x="1324" y="1362"/>
                  </a:cubicBezTo>
                  <a:cubicBezTo>
                    <a:pt x="1319" y="1368"/>
                    <a:pt x="1310" y="1371"/>
                    <a:pt x="1306" y="1378"/>
                  </a:cubicBezTo>
                  <a:cubicBezTo>
                    <a:pt x="1299" y="1392"/>
                    <a:pt x="1295" y="1409"/>
                    <a:pt x="1289" y="1424"/>
                  </a:cubicBezTo>
                  <a:cubicBezTo>
                    <a:pt x="1286" y="1432"/>
                    <a:pt x="1283" y="1440"/>
                    <a:pt x="1280" y="1447"/>
                  </a:cubicBezTo>
                  <a:cubicBezTo>
                    <a:pt x="1277" y="1455"/>
                    <a:pt x="1271" y="1470"/>
                    <a:pt x="1271" y="1470"/>
                  </a:cubicBezTo>
                  <a:cubicBezTo>
                    <a:pt x="1279" y="1545"/>
                    <a:pt x="1266" y="1601"/>
                    <a:pt x="1351" y="1625"/>
                  </a:cubicBezTo>
                  <a:cubicBezTo>
                    <a:pt x="1356" y="1630"/>
                    <a:pt x="1360" y="1638"/>
                    <a:pt x="1368" y="1641"/>
                  </a:cubicBezTo>
                  <a:cubicBezTo>
                    <a:pt x="1384" y="1649"/>
                    <a:pt x="1421" y="1656"/>
                    <a:pt x="1421" y="1656"/>
                  </a:cubicBezTo>
                  <a:cubicBezTo>
                    <a:pt x="1435" y="1618"/>
                    <a:pt x="1416" y="1598"/>
                    <a:pt x="1385" y="1571"/>
                  </a:cubicBezTo>
                  <a:cubicBezTo>
                    <a:pt x="1397" y="1543"/>
                    <a:pt x="1407" y="1531"/>
                    <a:pt x="1395" y="1501"/>
                  </a:cubicBezTo>
                  <a:cubicBezTo>
                    <a:pt x="1398" y="1481"/>
                    <a:pt x="1395" y="1459"/>
                    <a:pt x="1404" y="1440"/>
                  </a:cubicBezTo>
                  <a:cubicBezTo>
                    <a:pt x="1414" y="1416"/>
                    <a:pt x="1456" y="1417"/>
                    <a:pt x="1483" y="1408"/>
                  </a:cubicBezTo>
                  <a:cubicBezTo>
                    <a:pt x="1539" y="1391"/>
                    <a:pt x="1602" y="1386"/>
                    <a:pt x="1660" y="1378"/>
                  </a:cubicBezTo>
                  <a:cubicBezTo>
                    <a:pt x="1704" y="1364"/>
                    <a:pt x="1727" y="1354"/>
                    <a:pt x="1766" y="1339"/>
                  </a:cubicBezTo>
                  <a:cubicBezTo>
                    <a:pt x="1782" y="1332"/>
                    <a:pt x="1818" y="1324"/>
                    <a:pt x="1818" y="1324"/>
                  </a:cubicBezTo>
                  <a:cubicBezTo>
                    <a:pt x="1824" y="1319"/>
                    <a:pt x="1829" y="1312"/>
                    <a:pt x="1836" y="1308"/>
                  </a:cubicBezTo>
                  <a:cubicBezTo>
                    <a:pt x="1844" y="1303"/>
                    <a:pt x="1861" y="1308"/>
                    <a:pt x="1862" y="1300"/>
                  </a:cubicBezTo>
                  <a:cubicBezTo>
                    <a:pt x="1872" y="1245"/>
                    <a:pt x="1867" y="1197"/>
                    <a:pt x="1818" y="1169"/>
                  </a:cubicBezTo>
                  <a:cubicBezTo>
                    <a:pt x="1784" y="1076"/>
                    <a:pt x="1714" y="1054"/>
                    <a:pt x="1648" y="980"/>
                  </a:cubicBezTo>
                  <a:cubicBezTo>
                    <a:pt x="1585" y="915"/>
                    <a:pt x="1482" y="817"/>
                    <a:pt x="1440" y="776"/>
                  </a:cubicBezTo>
                  <a:cubicBezTo>
                    <a:pt x="1422" y="755"/>
                    <a:pt x="1413" y="747"/>
                    <a:pt x="1396" y="732"/>
                  </a:cubicBezTo>
                  <a:cubicBezTo>
                    <a:pt x="1379" y="717"/>
                    <a:pt x="1369" y="708"/>
                    <a:pt x="1336" y="688"/>
                  </a:cubicBezTo>
                  <a:cubicBezTo>
                    <a:pt x="1315" y="635"/>
                    <a:pt x="1245" y="650"/>
                    <a:pt x="1200" y="612"/>
                  </a:cubicBezTo>
                  <a:cubicBezTo>
                    <a:pt x="1193" y="606"/>
                    <a:pt x="1183" y="607"/>
                    <a:pt x="1174" y="603"/>
                  </a:cubicBezTo>
                  <a:cubicBezTo>
                    <a:pt x="1164" y="599"/>
                    <a:pt x="1158" y="592"/>
                    <a:pt x="1148" y="588"/>
                  </a:cubicBezTo>
                  <a:cubicBezTo>
                    <a:pt x="1139" y="585"/>
                    <a:pt x="1124" y="588"/>
                    <a:pt x="1121" y="581"/>
                  </a:cubicBezTo>
                  <a:cubicBezTo>
                    <a:pt x="1116" y="568"/>
                    <a:pt x="1127" y="554"/>
                    <a:pt x="1130" y="542"/>
                  </a:cubicBezTo>
                  <a:close/>
                </a:path>
              </a:pathLst>
            </a:custGeom>
            <a:solidFill>
              <a:srgbClr val="CC9900"/>
            </a:solidFill>
            <a:ln w="15875" cap="flat" cmpd="sng">
              <a:solidFill>
                <a:schemeClr val="tx1"/>
              </a:solidFill>
              <a:prstDash val="solid"/>
              <a:round/>
              <a:headEnd type="none" w="med" len="med"/>
              <a:tailEnd type="none" w="lg" len="lg"/>
            </a:ln>
          </p:spPr>
          <p:txBody>
            <a:bodyPr anchor="ctr">
              <a:spAutoFit/>
            </a:bodyPr>
            <a:lstStyle/>
            <a:p>
              <a:endParaRPr lang="en-US"/>
            </a:p>
          </p:txBody>
        </p:sp>
        <p:grpSp>
          <p:nvGrpSpPr>
            <p:cNvPr id="12302" name="Group 133"/>
            <p:cNvGrpSpPr>
              <a:grpSpLocks/>
            </p:cNvGrpSpPr>
            <p:nvPr/>
          </p:nvGrpSpPr>
          <p:grpSpPr bwMode="auto">
            <a:xfrm>
              <a:off x="3972" y="1953"/>
              <a:ext cx="712" cy="105"/>
              <a:chOff x="474" y="3216"/>
              <a:chExt cx="1262" cy="170"/>
            </a:xfrm>
          </p:grpSpPr>
          <p:grpSp>
            <p:nvGrpSpPr>
              <p:cNvPr id="12328" name="Group 131"/>
              <p:cNvGrpSpPr>
                <a:grpSpLocks/>
              </p:cNvGrpSpPr>
              <p:nvPr/>
            </p:nvGrpSpPr>
            <p:grpSpPr bwMode="auto">
              <a:xfrm>
                <a:off x="474" y="3216"/>
                <a:ext cx="176" cy="128"/>
                <a:chOff x="474" y="3216"/>
                <a:chExt cx="176" cy="128"/>
              </a:xfrm>
            </p:grpSpPr>
            <p:sp>
              <p:nvSpPr>
                <p:cNvPr id="12333" name="Freeform 6"/>
                <p:cNvSpPr>
                  <a:spLocks/>
                </p:cNvSpPr>
                <p:nvPr/>
              </p:nvSpPr>
              <p:spPr bwMode="auto">
                <a:xfrm>
                  <a:off x="474" y="3283"/>
                  <a:ext cx="86" cy="61"/>
                </a:xfrm>
                <a:custGeom>
                  <a:avLst/>
                  <a:gdLst>
                    <a:gd name="T0" fmla="*/ 86 w 89"/>
                    <a:gd name="T1" fmla="*/ 61 h 73"/>
                    <a:gd name="T2" fmla="*/ 33 w 89"/>
                    <a:gd name="T3" fmla="*/ 38 h 73"/>
                    <a:gd name="T4" fmla="*/ 6 w 89"/>
                    <a:gd name="T5" fmla="*/ 31 h 73"/>
                    <a:gd name="T6" fmla="*/ 6 w 89"/>
                    <a:gd name="T7" fmla="*/ 0 h 73"/>
                    <a:gd name="T8" fmla="*/ 0 60000 65536"/>
                    <a:gd name="T9" fmla="*/ 0 60000 65536"/>
                    <a:gd name="T10" fmla="*/ 0 60000 65536"/>
                    <a:gd name="T11" fmla="*/ 0 60000 65536"/>
                    <a:gd name="T12" fmla="*/ 0 w 89"/>
                    <a:gd name="T13" fmla="*/ 0 h 73"/>
                    <a:gd name="T14" fmla="*/ 89 w 89"/>
                    <a:gd name="T15" fmla="*/ 73 h 73"/>
                  </a:gdLst>
                  <a:ahLst/>
                  <a:cxnLst>
                    <a:cxn ang="T8">
                      <a:pos x="T0" y="T1"/>
                    </a:cxn>
                    <a:cxn ang="T9">
                      <a:pos x="T2" y="T3"/>
                    </a:cxn>
                    <a:cxn ang="T10">
                      <a:pos x="T4" y="T5"/>
                    </a:cxn>
                    <a:cxn ang="T11">
                      <a:pos x="T6" y="T7"/>
                    </a:cxn>
                  </a:cxnLst>
                  <a:rect l="T12" t="T13" r="T14" b="T15"/>
                  <a:pathLst>
                    <a:path w="89" h="73">
                      <a:moveTo>
                        <a:pt x="89" y="73"/>
                      </a:moveTo>
                      <a:cubicBezTo>
                        <a:pt x="60" y="45"/>
                        <a:pt x="81" y="59"/>
                        <a:pt x="34" y="46"/>
                      </a:cubicBezTo>
                      <a:cubicBezTo>
                        <a:pt x="25" y="43"/>
                        <a:pt x="11" y="45"/>
                        <a:pt x="6" y="37"/>
                      </a:cubicBezTo>
                      <a:cubicBezTo>
                        <a:pt x="0" y="26"/>
                        <a:pt x="6" y="12"/>
                        <a:pt x="6"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34" name="Freeform 7"/>
                <p:cNvSpPr>
                  <a:spLocks/>
                </p:cNvSpPr>
                <p:nvPr/>
              </p:nvSpPr>
              <p:spPr bwMode="auto">
                <a:xfrm>
                  <a:off x="613" y="3216"/>
                  <a:ext cx="37" cy="109"/>
                </a:xfrm>
                <a:custGeom>
                  <a:avLst/>
                  <a:gdLst>
                    <a:gd name="T0" fmla="*/ 37 w 37"/>
                    <a:gd name="T1" fmla="*/ 109 h 128"/>
                    <a:gd name="T2" fmla="*/ 0 w 37"/>
                    <a:gd name="T3" fmla="*/ 0 h 128"/>
                    <a:gd name="T4" fmla="*/ 0 60000 65536"/>
                    <a:gd name="T5" fmla="*/ 0 60000 65536"/>
                    <a:gd name="T6" fmla="*/ 0 w 37"/>
                    <a:gd name="T7" fmla="*/ 0 h 128"/>
                    <a:gd name="T8" fmla="*/ 37 w 37"/>
                    <a:gd name="T9" fmla="*/ 128 h 128"/>
                  </a:gdLst>
                  <a:ahLst/>
                  <a:cxnLst>
                    <a:cxn ang="T4">
                      <a:pos x="T0" y="T1"/>
                    </a:cxn>
                    <a:cxn ang="T5">
                      <a:pos x="T2" y="T3"/>
                    </a:cxn>
                  </a:cxnLst>
                  <a:rect l="T6" t="T7" r="T8" b="T9"/>
                  <a:pathLst>
                    <a:path w="37" h="128">
                      <a:moveTo>
                        <a:pt x="37" y="128"/>
                      </a:moveTo>
                      <a:cubicBezTo>
                        <a:pt x="9" y="88"/>
                        <a:pt x="0" y="51"/>
                        <a:pt x="0"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35" name="Freeform 8"/>
                <p:cNvSpPr>
                  <a:spLocks/>
                </p:cNvSpPr>
                <p:nvPr/>
              </p:nvSpPr>
              <p:spPr bwMode="auto">
                <a:xfrm>
                  <a:off x="526" y="3263"/>
                  <a:ext cx="96" cy="77"/>
                </a:xfrm>
                <a:custGeom>
                  <a:avLst/>
                  <a:gdLst>
                    <a:gd name="T0" fmla="*/ 96 w 100"/>
                    <a:gd name="T1" fmla="*/ 77 h 92"/>
                    <a:gd name="T2" fmla="*/ 17 w 100"/>
                    <a:gd name="T3" fmla="*/ 46 h 92"/>
                    <a:gd name="T4" fmla="*/ 0 w 100"/>
                    <a:gd name="T5" fmla="*/ 0 h 92"/>
                    <a:gd name="T6" fmla="*/ 0 60000 65536"/>
                    <a:gd name="T7" fmla="*/ 0 60000 65536"/>
                    <a:gd name="T8" fmla="*/ 0 60000 65536"/>
                    <a:gd name="T9" fmla="*/ 0 w 100"/>
                    <a:gd name="T10" fmla="*/ 0 h 92"/>
                    <a:gd name="T11" fmla="*/ 100 w 100"/>
                    <a:gd name="T12" fmla="*/ 92 h 92"/>
                  </a:gdLst>
                  <a:ahLst/>
                  <a:cxnLst>
                    <a:cxn ang="T6">
                      <a:pos x="T0" y="T1"/>
                    </a:cxn>
                    <a:cxn ang="T7">
                      <a:pos x="T2" y="T3"/>
                    </a:cxn>
                    <a:cxn ang="T8">
                      <a:pos x="T4" y="T5"/>
                    </a:cxn>
                  </a:cxnLst>
                  <a:rect l="T9" t="T10" r="T11" b="T12"/>
                  <a:pathLst>
                    <a:path w="100" h="92">
                      <a:moveTo>
                        <a:pt x="100" y="92"/>
                      </a:moveTo>
                      <a:cubicBezTo>
                        <a:pt x="76" y="67"/>
                        <a:pt x="50" y="66"/>
                        <a:pt x="18" y="55"/>
                      </a:cubicBezTo>
                      <a:cubicBezTo>
                        <a:pt x="12" y="37"/>
                        <a:pt x="0" y="0"/>
                        <a:pt x="0"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grpSp>
          <p:grpSp>
            <p:nvGrpSpPr>
              <p:cNvPr id="12329" name="Group 132"/>
              <p:cNvGrpSpPr>
                <a:grpSpLocks/>
              </p:cNvGrpSpPr>
              <p:nvPr/>
            </p:nvGrpSpPr>
            <p:grpSpPr bwMode="auto">
              <a:xfrm>
                <a:off x="1587" y="3216"/>
                <a:ext cx="149" cy="170"/>
                <a:chOff x="1587" y="3216"/>
                <a:chExt cx="149" cy="170"/>
              </a:xfrm>
            </p:grpSpPr>
            <p:sp>
              <p:nvSpPr>
                <p:cNvPr id="12330" name="Freeform 9"/>
                <p:cNvSpPr>
                  <a:spLocks/>
                </p:cNvSpPr>
                <p:nvPr/>
              </p:nvSpPr>
              <p:spPr bwMode="auto">
                <a:xfrm>
                  <a:off x="1587" y="3216"/>
                  <a:ext cx="109" cy="124"/>
                </a:xfrm>
                <a:custGeom>
                  <a:avLst/>
                  <a:gdLst>
                    <a:gd name="T0" fmla="*/ 0 w 113"/>
                    <a:gd name="T1" fmla="*/ 124 h 146"/>
                    <a:gd name="T2" fmla="*/ 62 w 113"/>
                    <a:gd name="T3" fmla="*/ 77 h 146"/>
                    <a:gd name="T4" fmla="*/ 96 w 113"/>
                    <a:gd name="T5" fmla="*/ 31 h 146"/>
                    <a:gd name="T6" fmla="*/ 96 w 113"/>
                    <a:gd name="T7" fmla="*/ 23 h 146"/>
                    <a:gd name="T8" fmla="*/ 0 60000 65536"/>
                    <a:gd name="T9" fmla="*/ 0 60000 65536"/>
                    <a:gd name="T10" fmla="*/ 0 60000 65536"/>
                    <a:gd name="T11" fmla="*/ 0 60000 65536"/>
                    <a:gd name="T12" fmla="*/ 0 w 113"/>
                    <a:gd name="T13" fmla="*/ 0 h 146"/>
                    <a:gd name="T14" fmla="*/ 113 w 113"/>
                    <a:gd name="T15" fmla="*/ 146 h 146"/>
                  </a:gdLst>
                  <a:ahLst/>
                  <a:cxnLst>
                    <a:cxn ang="T8">
                      <a:pos x="T0" y="T1"/>
                    </a:cxn>
                    <a:cxn ang="T9">
                      <a:pos x="T2" y="T3"/>
                    </a:cxn>
                    <a:cxn ang="T10">
                      <a:pos x="T4" y="T5"/>
                    </a:cxn>
                    <a:cxn ang="T11">
                      <a:pos x="T6" y="T7"/>
                    </a:cxn>
                  </a:cxnLst>
                  <a:rect l="T12" t="T13" r="T14" b="T15"/>
                  <a:pathLst>
                    <a:path w="113" h="146">
                      <a:moveTo>
                        <a:pt x="0" y="146"/>
                      </a:moveTo>
                      <a:cubicBezTo>
                        <a:pt x="31" y="136"/>
                        <a:pt x="45" y="117"/>
                        <a:pt x="64" y="91"/>
                      </a:cubicBezTo>
                      <a:cubicBezTo>
                        <a:pt x="77" y="74"/>
                        <a:pt x="100" y="37"/>
                        <a:pt x="100" y="37"/>
                      </a:cubicBezTo>
                      <a:cubicBezTo>
                        <a:pt x="111" y="3"/>
                        <a:pt x="113" y="0"/>
                        <a:pt x="100" y="27"/>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31" name="Freeform 10"/>
                <p:cNvSpPr>
                  <a:spLocks/>
                </p:cNvSpPr>
                <p:nvPr/>
              </p:nvSpPr>
              <p:spPr bwMode="auto">
                <a:xfrm>
                  <a:off x="1658" y="3325"/>
                  <a:ext cx="78" cy="30"/>
                </a:xfrm>
                <a:custGeom>
                  <a:avLst/>
                  <a:gdLst>
                    <a:gd name="T0" fmla="*/ 0 w 82"/>
                    <a:gd name="T1" fmla="*/ 30 h 37"/>
                    <a:gd name="T2" fmla="*/ 78 w 82"/>
                    <a:gd name="T3" fmla="*/ 0 h 37"/>
                    <a:gd name="T4" fmla="*/ 0 60000 65536"/>
                    <a:gd name="T5" fmla="*/ 0 60000 65536"/>
                    <a:gd name="T6" fmla="*/ 0 w 82"/>
                    <a:gd name="T7" fmla="*/ 0 h 37"/>
                    <a:gd name="T8" fmla="*/ 82 w 82"/>
                    <a:gd name="T9" fmla="*/ 37 h 37"/>
                  </a:gdLst>
                  <a:ahLst/>
                  <a:cxnLst>
                    <a:cxn ang="T4">
                      <a:pos x="T0" y="T1"/>
                    </a:cxn>
                    <a:cxn ang="T5">
                      <a:pos x="T2" y="T3"/>
                    </a:cxn>
                  </a:cxnLst>
                  <a:rect l="T6" t="T7" r="T8" b="T9"/>
                  <a:pathLst>
                    <a:path w="82" h="37">
                      <a:moveTo>
                        <a:pt x="0" y="37"/>
                      </a:moveTo>
                      <a:cubicBezTo>
                        <a:pt x="22" y="13"/>
                        <a:pt x="48" y="0"/>
                        <a:pt x="82"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32" name="Freeform 11"/>
                <p:cNvSpPr>
                  <a:spLocks/>
                </p:cNvSpPr>
                <p:nvPr/>
              </p:nvSpPr>
              <p:spPr bwMode="auto">
                <a:xfrm>
                  <a:off x="1587" y="3239"/>
                  <a:ext cx="35" cy="147"/>
                </a:xfrm>
                <a:custGeom>
                  <a:avLst/>
                  <a:gdLst>
                    <a:gd name="T0" fmla="*/ 26 w 36"/>
                    <a:gd name="T1" fmla="*/ 147 h 174"/>
                    <a:gd name="T2" fmla="*/ 9 w 36"/>
                    <a:gd name="T3" fmla="*/ 101 h 174"/>
                    <a:gd name="T4" fmla="*/ 0 w 36"/>
                    <a:gd name="T5" fmla="*/ 78 h 174"/>
                    <a:gd name="T6" fmla="*/ 18 w 36"/>
                    <a:gd name="T7" fmla="*/ 16 h 174"/>
                    <a:gd name="T8" fmla="*/ 35 w 36"/>
                    <a:gd name="T9" fmla="*/ 0 h 174"/>
                    <a:gd name="T10" fmla="*/ 0 60000 65536"/>
                    <a:gd name="T11" fmla="*/ 0 60000 65536"/>
                    <a:gd name="T12" fmla="*/ 0 60000 65536"/>
                    <a:gd name="T13" fmla="*/ 0 60000 65536"/>
                    <a:gd name="T14" fmla="*/ 0 60000 65536"/>
                    <a:gd name="T15" fmla="*/ 0 w 36"/>
                    <a:gd name="T16" fmla="*/ 0 h 174"/>
                    <a:gd name="T17" fmla="*/ 36 w 36"/>
                    <a:gd name="T18" fmla="*/ 174 h 174"/>
                  </a:gdLst>
                  <a:ahLst/>
                  <a:cxnLst>
                    <a:cxn ang="T10">
                      <a:pos x="T0" y="T1"/>
                    </a:cxn>
                    <a:cxn ang="T11">
                      <a:pos x="T2" y="T3"/>
                    </a:cxn>
                    <a:cxn ang="T12">
                      <a:pos x="T4" y="T5"/>
                    </a:cxn>
                    <a:cxn ang="T13">
                      <a:pos x="T6" y="T7"/>
                    </a:cxn>
                    <a:cxn ang="T14">
                      <a:pos x="T8" y="T9"/>
                    </a:cxn>
                  </a:cxnLst>
                  <a:rect l="T15" t="T16" r="T17" b="T18"/>
                  <a:pathLst>
                    <a:path w="36" h="174">
                      <a:moveTo>
                        <a:pt x="27" y="174"/>
                      </a:moveTo>
                      <a:cubicBezTo>
                        <a:pt x="21" y="156"/>
                        <a:pt x="15" y="137"/>
                        <a:pt x="9" y="119"/>
                      </a:cubicBezTo>
                      <a:cubicBezTo>
                        <a:pt x="6" y="110"/>
                        <a:pt x="0" y="92"/>
                        <a:pt x="0" y="92"/>
                      </a:cubicBezTo>
                      <a:cubicBezTo>
                        <a:pt x="2" y="81"/>
                        <a:pt x="9" y="34"/>
                        <a:pt x="18" y="19"/>
                      </a:cubicBezTo>
                      <a:cubicBezTo>
                        <a:pt x="22" y="11"/>
                        <a:pt x="36" y="0"/>
                        <a:pt x="36"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grpSp>
        </p:grpSp>
        <p:grpSp>
          <p:nvGrpSpPr>
            <p:cNvPr id="12303" name="Group 130"/>
            <p:cNvGrpSpPr>
              <a:grpSpLocks/>
            </p:cNvGrpSpPr>
            <p:nvPr/>
          </p:nvGrpSpPr>
          <p:grpSpPr bwMode="auto">
            <a:xfrm>
              <a:off x="4283" y="475"/>
              <a:ext cx="171" cy="180"/>
              <a:chOff x="1026" y="820"/>
              <a:chExt cx="303" cy="292"/>
            </a:xfrm>
          </p:grpSpPr>
          <p:grpSp>
            <p:nvGrpSpPr>
              <p:cNvPr id="12320" name="Group 49"/>
              <p:cNvGrpSpPr>
                <a:grpSpLocks/>
              </p:cNvGrpSpPr>
              <p:nvPr/>
            </p:nvGrpSpPr>
            <p:grpSpPr bwMode="auto">
              <a:xfrm>
                <a:off x="1026" y="820"/>
                <a:ext cx="86" cy="81"/>
                <a:chOff x="816" y="1008"/>
                <a:chExt cx="480" cy="336"/>
              </a:xfrm>
            </p:grpSpPr>
            <p:sp>
              <p:nvSpPr>
                <p:cNvPr id="12326" name="Oval 47"/>
                <p:cNvSpPr>
                  <a:spLocks noChangeArrowheads="1"/>
                </p:cNvSpPr>
                <p:nvPr/>
              </p:nvSpPr>
              <p:spPr bwMode="auto">
                <a:xfrm>
                  <a:off x="816" y="1008"/>
                  <a:ext cx="480" cy="336"/>
                </a:xfrm>
                <a:prstGeom prst="ellipse">
                  <a:avLst/>
                </a:prstGeom>
                <a:solidFill>
                  <a:srgbClr val="FF9999"/>
                </a:solidFill>
                <a:ln w="15875">
                  <a:solidFill>
                    <a:schemeClr val="tx1"/>
                  </a:solidFill>
                  <a:round/>
                  <a:headEnd/>
                  <a:tailEnd type="none" w="lg" len="lg"/>
                </a:ln>
              </p:spPr>
              <p:txBody>
                <a:bodyPr anchor="ctr">
                  <a:spAutoFit/>
                </a:bodyPr>
                <a:lstStyle/>
                <a:p>
                  <a:endParaRPr lang="en-US"/>
                </a:p>
              </p:txBody>
            </p:sp>
            <p:sp>
              <p:nvSpPr>
                <p:cNvPr id="12327" name="Oval 45"/>
                <p:cNvSpPr>
                  <a:spLocks noChangeArrowheads="1"/>
                </p:cNvSpPr>
                <p:nvPr/>
              </p:nvSpPr>
              <p:spPr bwMode="auto">
                <a:xfrm>
                  <a:off x="1152" y="1104"/>
                  <a:ext cx="144" cy="144"/>
                </a:xfrm>
                <a:prstGeom prst="ellipse">
                  <a:avLst/>
                </a:prstGeom>
                <a:solidFill>
                  <a:srgbClr val="00CCFF"/>
                </a:solidFill>
                <a:ln w="15875">
                  <a:solidFill>
                    <a:schemeClr val="tx1"/>
                  </a:solidFill>
                  <a:round/>
                  <a:headEnd/>
                  <a:tailEnd type="none" w="lg" len="lg"/>
                </a:ln>
              </p:spPr>
              <p:txBody>
                <a:bodyPr anchor="ctr">
                  <a:spAutoFit/>
                </a:bodyPr>
                <a:lstStyle/>
                <a:p>
                  <a:endParaRPr lang="en-US"/>
                </a:p>
              </p:txBody>
            </p:sp>
          </p:grpSp>
          <p:grpSp>
            <p:nvGrpSpPr>
              <p:cNvPr id="12321" name="Group 53"/>
              <p:cNvGrpSpPr>
                <a:grpSpLocks/>
              </p:cNvGrpSpPr>
              <p:nvPr/>
            </p:nvGrpSpPr>
            <p:grpSpPr bwMode="auto">
              <a:xfrm>
                <a:off x="1200" y="820"/>
                <a:ext cx="129" cy="81"/>
                <a:chOff x="4608" y="864"/>
                <a:chExt cx="480" cy="336"/>
              </a:xfrm>
            </p:grpSpPr>
            <p:sp>
              <p:nvSpPr>
                <p:cNvPr id="12324" name="Oval 51"/>
                <p:cNvSpPr>
                  <a:spLocks noChangeArrowheads="1"/>
                </p:cNvSpPr>
                <p:nvPr/>
              </p:nvSpPr>
              <p:spPr bwMode="auto">
                <a:xfrm flipV="1">
                  <a:off x="4608" y="864"/>
                  <a:ext cx="480" cy="336"/>
                </a:xfrm>
                <a:prstGeom prst="ellipse">
                  <a:avLst/>
                </a:prstGeom>
                <a:solidFill>
                  <a:srgbClr val="FF9999"/>
                </a:solidFill>
                <a:ln w="15875">
                  <a:solidFill>
                    <a:schemeClr val="tx1"/>
                  </a:solidFill>
                  <a:round/>
                  <a:headEnd/>
                  <a:tailEnd type="none" w="lg" len="lg"/>
                </a:ln>
              </p:spPr>
              <p:txBody>
                <a:bodyPr wrap="none" anchor="ctr">
                  <a:spAutoFit/>
                </a:bodyPr>
                <a:lstStyle/>
                <a:p>
                  <a:endParaRPr lang="en-US"/>
                </a:p>
              </p:txBody>
            </p:sp>
            <p:sp>
              <p:nvSpPr>
                <p:cNvPr id="12325" name="Oval 52"/>
                <p:cNvSpPr>
                  <a:spLocks noChangeArrowheads="1"/>
                </p:cNvSpPr>
                <p:nvPr/>
              </p:nvSpPr>
              <p:spPr bwMode="auto">
                <a:xfrm>
                  <a:off x="4656" y="912"/>
                  <a:ext cx="144" cy="144"/>
                </a:xfrm>
                <a:prstGeom prst="ellipse">
                  <a:avLst/>
                </a:prstGeom>
                <a:solidFill>
                  <a:srgbClr val="00CCFF"/>
                </a:solidFill>
                <a:ln w="15875">
                  <a:solidFill>
                    <a:schemeClr val="tx1"/>
                  </a:solidFill>
                  <a:round/>
                  <a:headEnd/>
                  <a:tailEnd type="none" w="lg" len="lg"/>
                </a:ln>
              </p:spPr>
              <p:txBody>
                <a:bodyPr anchor="ctr">
                  <a:spAutoFit/>
                </a:bodyPr>
                <a:lstStyle/>
                <a:p>
                  <a:endParaRPr lang="en-US"/>
                </a:p>
              </p:txBody>
            </p:sp>
          </p:grpSp>
          <p:sp>
            <p:nvSpPr>
              <p:cNvPr id="12322" name="AutoShape 54"/>
              <p:cNvSpPr>
                <a:spLocks noChangeArrowheads="1"/>
              </p:cNvSpPr>
              <p:nvPr/>
            </p:nvSpPr>
            <p:spPr bwMode="auto">
              <a:xfrm flipV="1">
                <a:off x="1112" y="901"/>
                <a:ext cx="88" cy="123"/>
              </a:xfrm>
              <a:custGeom>
                <a:avLst/>
                <a:gdLst>
                  <a:gd name="T0" fmla="*/ 0 w 21600"/>
                  <a:gd name="T1" fmla="*/ 0 h 21600"/>
                  <a:gd name="T2" fmla="*/ 0 w 21600"/>
                  <a:gd name="T3" fmla="*/ 1 h 21600"/>
                  <a:gd name="T4" fmla="*/ 0 w 21600"/>
                  <a:gd name="T5" fmla="*/ 0 h 21600"/>
                  <a:gd name="T6" fmla="*/ 0 w 21600"/>
                  <a:gd name="T7" fmla="*/ 0 h 21600"/>
                  <a:gd name="T8" fmla="*/ 0 60000 65536"/>
                  <a:gd name="T9" fmla="*/ 0 60000 65536"/>
                  <a:gd name="T10" fmla="*/ 0 60000 65536"/>
                  <a:gd name="T11" fmla="*/ 0 60000 65536"/>
                  <a:gd name="T12" fmla="*/ 4418 w 21600"/>
                  <a:gd name="T13" fmla="*/ 4566 h 21600"/>
                  <a:gd name="T14" fmla="*/ 17182 w 21600"/>
                  <a:gd name="T15" fmla="*/ 17034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15875">
                <a:solidFill>
                  <a:schemeClr val="tx1"/>
                </a:solidFill>
                <a:miter lim="800000"/>
                <a:headEnd/>
                <a:tailEnd type="none" w="lg" len="lg"/>
              </a:ln>
            </p:spPr>
            <p:txBody>
              <a:bodyPr anchor="ctr">
                <a:spAutoFit/>
              </a:bodyPr>
              <a:lstStyle/>
              <a:p>
                <a:endParaRPr lang="en-US"/>
              </a:p>
            </p:txBody>
          </p:sp>
          <p:sp>
            <p:nvSpPr>
              <p:cNvPr id="12323" name="Freeform 55"/>
              <p:cNvSpPr>
                <a:spLocks/>
              </p:cNvSpPr>
              <p:nvPr/>
            </p:nvSpPr>
            <p:spPr bwMode="auto">
              <a:xfrm>
                <a:off x="1112" y="1064"/>
                <a:ext cx="131" cy="48"/>
              </a:xfrm>
              <a:custGeom>
                <a:avLst/>
                <a:gdLst>
                  <a:gd name="T0" fmla="*/ 0 w 1584"/>
                  <a:gd name="T1" fmla="*/ 35 h 208"/>
                  <a:gd name="T2" fmla="*/ 71 w 1584"/>
                  <a:gd name="T3" fmla="*/ 2 h 208"/>
                  <a:gd name="T4" fmla="*/ 103 w 1584"/>
                  <a:gd name="T5" fmla="*/ 46 h 208"/>
                  <a:gd name="T6" fmla="*/ 131 w 1584"/>
                  <a:gd name="T7" fmla="*/ 13 h 208"/>
                  <a:gd name="T8" fmla="*/ 0 60000 65536"/>
                  <a:gd name="T9" fmla="*/ 0 60000 65536"/>
                  <a:gd name="T10" fmla="*/ 0 60000 65536"/>
                  <a:gd name="T11" fmla="*/ 0 60000 65536"/>
                  <a:gd name="T12" fmla="*/ 0 w 1584"/>
                  <a:gd name="T13" fmla="*/ 0 h 208"/>
                  <a:gd name="T14" fmla="*/ 1584 w 1584"/>
                  <a:gd name="T15" fmla="*/ 208 h 208"/>
                </a:gdLst>
                <a:ahLst/>
                <a:cxnLst>
                  <a:cxn ang="T8">
                    <a:pos x="T0" y="T1"/>
                  </a:cxn>
                  <a:cxn ang="T9">
                    <a:pos x="T2" y="T3"/>
                  </a:cxn>
                  <a:cxn ang="T10">
                    <a:pos x="T4" y="T5"/>
                  </a:cxn>
                  <a:cxn ang="T11">
                    <a:pos x="T6" y="T7"/>
                  </a:cxn>
                </a:cxnLst>
                <a:rect l="T12" t="T13" r="T14" b="T15"/>
                <a:pathLst>
                  <a:path w="1584" h="208">
                    <a:moveTo>
                      <a:pt x="0" y="152"/>
                    </a:moveTo>
                    <a:cubicBezTo>
                      <a:pt x="328" y="76"/>
                      <a:pt x="656" y="0"/>
                      <a:pt x="864" y="8"/>
                    </a:cubicBezTo>
                    <a:cubicBezTo>
                      <a:pt x="1072" y="16"/>
                      <a:pt x="1128" y="192"/>
                      <a:pt x="1248" y="200"/>
                    </a:cubicBezTo>
                    <a:cubicBezTo>
                      <a:pt x="1368" y="208"/>
                      <a:pt x="1476" y="132"/>
                      <a:pt x="1584" y="56"/>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grpSp>
        <p:grpSp>
          <p:nvGrpSpPr>
            <p:cNvPr id="12304" name="Group 38"/>
            <p:cNvGrpSpPr>
              <a:grpSpLocks/>
            </p:cNvGrpSpPr>
            <p:nvPr/>
          </p:nvGrpSpPr>
          <p:grpSpPr bwMode="auto">
            <a:xfrm>
              <a:off x="4272" y="864"/>
              <a:ext cx="182" cy="276"/>
              <a:chOff x="960" y="1056"/>
              <a:chExt cx="369" cy="643"/>
            </a:xfrm>
          </p:grpSpPr>
          <p:sp>
            <p:nvSpPr>
              <p:cNvPr id="12312" name="Freeform 26"/>
              <p:cNvSpPr>
                <a:spLocks/>
              </p:cNvSpPr>
              <p:nvPr/>
            </p:nvSpPr>
            <p:spPr bwMode="auto">
              <a:xfrm>
                <a:off x="960" y="1185"/>
                <a:ext cx="127" cy="143"/>
              </a:xfrm>
              <a:custGeom>
                <a:avLst/>
                <a:gdLst>
                  <a:gd name="T0" fmla="*/ 65 w 296"/>
                  <a:gd name="T1" fmla="*/ 17 h 408"/>
                  <a:gd name="T2" fmla="*/ 106 w 296"/>
                  <a:gd name="T3" fmla="*/ 0 h 408"/>
                  <a:gd name="T4" fmla="*/ 127 w 296"/>
                  <a:gd name="T5" fmla="*/ 17 h 408"/>
                  <a:gd name="T6" fmla="*/ 106 w 296"/>
                  <a:gd name="T7" fmla="*/ 67 h 408"/>
                  <a:gd name="T8" fmla="*/ 45 w 296"/>
                  <a:gd name="T9" fmla="*/ 135 h 408"/>
                  <a:gd name="T10" fmla="*/ 3 w 296"/>
                  <a:gd name="T11" fmla="*/ 118 h 408"/>
                  <a:gd name="T12" fmla="*/ 24 w 296"/>
                  <a:gd name="T13" fmla="*/ 67 h 408"/>
                  <a:gd name="T14" fmla="*/ 0 60000 65536"/>
                  <a:gd name="T15" fmla="*/ 0 60000 65536"/>
                  <a:gd name="T16" fmla="*/ 0 60000 65536"/>
                  <a:gd name="T17" fmla="*/ 0 60000 65536"/>
                  <a:gd name="T18" fmla="*/ 0 60000 65536"/>
                  <a:gd name="T19" fmla="*/ 0 60000 65536"/>
                  <a:gd name="T20" fmla="*/ 0 60000 65536"/>
                  <a:gd name="T21" fmla="*/ 0 w 296"/>
                  <a:gd name="T22" fmla="*/ 0 h 408"/>
                  <a:gd name="T23" fmla="*/ 296 w 296"/>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6" h="408">
                    <a:moveTo>
                      <a:pt x="152" y="48"/>
                    </a:moveTo>
                    <a:cubicBezTo>
                      <a:pt x="188" y="24"/>
                      <a:pt x="224" y="0"/>
                      <a:pt x="248" y="0"/>
                    </a:cubicBezTo>
                    <a:cubicBezTo>
                      <a:pt x="272" y="0"/>
                      <a:pt x="296" y="16"/>
                      <a:pt x="296" y="48"/>
                    </a:cubicBezTo>
                    <a:cubicBezTo>
                      <a:pt x="296" y="80"/>
                      <a:pt x="280" y="136"/>
                      <a:pt x="248" y="192"/>
                    </a:cubicBezTo>
                    <a:cubicBezTo>
                      <a:pt x="216" y="248"/>
                      <a:pt x="144" y="360"/>
                      <a:pt x="104" y="384"/>
                    </a:cubicBezTo>
                    <a:cubicBezTo>
                      <a:pt x="64" y="408"/>
                      <a:pt x="16" y="368"/>
                      <a:pt x="8" y="336"/>
                    </a:cubicBezTo>
                    <a:cubicBezTo>
                      <a:pt x="0" y="304"/>
                      <a:pt x="28" y="248"/>
                      <a:pt x="56" y="192"/>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13" name="Freeform 27"/>
              <p:cNvSpPr>
                <a:spLocks/>
              </p:cNvSpPr>
              <p:nvPr/>
            </p:nvSpPr>
            <p:spPr bwMode="auto">
              <a:xfrm>
                <a:off x="971" y="1317"/>
                <a:ext cx="64" cy="88"/>
              </a:xfrm>
              <a:custGeom>
                <a:avLst/>
                <a:gdLst>
                  <a:gd name="T0" fmla="*/ 0 w 148"/>
                  <a:gd name="T1" fmla="*/ 0 h 253"/>
                  <a:gd name="T2" fmla="*/ 10 w 148"/>
                  <a:gd name="T3" fmla="*/ 70 h 253"/>
                  <a:gd name="T4" fmla="*/ 36 w 148"/>
                  <a:gd name="T5" fmla="*/ 85 h 253"/>
                  <a:gd name="T6" fmla="*/ 64 w 148"/>
                  <a:gd name="T7" fmla="*/ 88 h 253"/>
                  <a:gd name="T8" fmla="*/ 0 60000 65536"/>
                  <a:gd name="T9" fmla="*/ 0 60000 65536"/>
                  <a:gd name="T10" fmla="*/ 0 60000 65536"/>
                  <a:gd name="T11" fmla="*/ 0 60000 65536"/>
                  <a:gd name="T12" fmla="*/ 0 w 148"/>
                  <a:gd name="T13" fmla="*/ 0 h 253"/>
                  <a:gd name="T14" fmla="*/ 148 w 148"/>
                  <a:gd name="T15" fmla="*/ 253 h 253"/>
                </a:gdLst>
                <a:ahLst/>
                <a:cxnLst>
                  <a:cxn ang="T8">
                    <a:pos x="T0" y="T1"/>
                  </a:cxn>
                  <a:cxn ang="T9">
                    <a:pos x="T2" y="T3"/>
                  </a:cxn>
                  <a:cxn ang="T10">
                    <a:pos x="T4" y="T5"/>
                  </a:cxn>
                  <a:cxn ang="T11">
                    <a:pos x="T6" y="T7"/>
                  </a:cxn>
                </a:cxnLst>
                <a:rect l="T12" t="T13" r="T14" b="T15"/>
                <a:pathLst>
                  <a:path w="148" h="253">
                    <a:moveTo>
                      <a:pt x="0" y="0"/>
                    </a:moveTo>
                    <a:cubicBezTo>
                      <a:pt x="4" y="34"/>
                      <a:pt x="10" y="159"/>
                      <a:pt x="24" y="200"/>
                    </a:cubicBezTo>
                    <a:cubicBezTo>
                      <a:pt x="38" y="241"/>
                      <a:pt x="63" y="235"/>
                      <a:pt x="84" y="244"/>
                    </a:cubicBezTo>
                    <a:cubicBezTo>
                      <a:pt x="105" y="253"/>
                      <a:pt x="135" y="250"/>
                      <a:pt x="148" y="252"/>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14" name="Freeform 28"/>
              <p:cNvSpPr>
                <a:spLocks/>
              </p:cNvSpPr>
              <p:nvPr/>
            </p:nvSpPr>
            <p:spPr bwMode="auto">
              <a:xfrm>
                <a:off x="1081" y="1189"/>
                <a:ext cx="57" cy="192"/>
              </a:xfrm>
              <a:custGeom>
                <a:avLst/>
                <a:gdLst>
                  <a:gd name="T0" fmla="*/ 0 w 133"/>
                  <a:gd name="T1" fmla="*/ 0 h 548"/>
                  <a:gd name="T2" fmla="*/ 50 w 133"/>
                  <a:gd name="T3" fmla="*/ 60 h 548"/>
                  <a:gd name="T4" fmla="*/ 45 w 133"/>
                  <a:gd name="T5" fmla="*/ 142 h 548"/>
                  <a:gd name="T6" fmla="*/ 19 w 133"/>
                  <a:gd name="T7" fmla="*/ 192 h 548"/>
                  <a:gd name="T8" fmla="*/ 0 60000 65536"/>
                  <a:gd name="T9" fmla="*/ 0 60000 65536"/>
                  <a:gd name="T10" fmla="*/ 0 60000 65536"/>
                  <a:gd name="T11" fmla="*/ 0 60000 65536"/>
                  <a:gd name="T12" fmla="*/ 0 w 133"/>
                  <a:gd name="T13" fmla="*/ 0 h 548"/>
                  <a:gd name="T14" fmla="*/ 133 w 133"/>
                  <a:gd name="T15" fmla="*/ 548 h 548"/>
                </a:gdLst>
                <a:ahLst/>
                <a:cxnLst>
                  <a:cxn ang="T8">
                    <a:pos x="T0" y="T1"/>
                  </a:cxn>
                  <a:cxn ang="T9">
                    <a:pos x="T2" y="T3"/>
                  </a:cxn>
                  <a:cxn ang="T10">
                    <a:pos x="T4" y="T5"/>
                  </a:cxn>
                  <a:cxn ang="T11">
                    <a:pos x="T6" y="T7"/>
                  </a:cxn>
                </a:cxnLst>
                <a:rect l="T12" t="T13" r="T14" b="T15"/>
                <a:pathLst>
                  <a:path w="133" h="548">
                    <a:moveTo>
                      <a:pt x="0" y="0"/>
                    </a:moveTo>
                    <a:cubicBezTo>
                      <a:pt x="19" y="29"/>
                      <a:pt x="99" y="105"/>
                      <a:pt x="116" y="172"/>
                    </a:cubicBezTo>
                    <a:cubicBezTo>
                      <a:pt x="133" y="239"/>
                      <a:pt x="116" y="341"/>
                      <a:pt x="104" y="404"/>
                    </a:cubicBezTo>
                    <a:cubicBezTo>
                      <a:pt x="92" y="467"/>
                      <a:pt x="56" y="518"/>
                      <a:pt x="44" y="548"/>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15" name="Freeform 29"/>
              <p:cNvSpPr>
                <a:spLocks/>
              </p:cNvSpPr>
              <p:nvPr/>
            </p:nvSpPr>
            <p:spPr bwMode="auto">
              <a:xfrm>
                <a:off x="975" y="1105"/>
                <a:ext cx="352" cy="594"/>
              </a:xfrm>
              <a:custGeom>
                <a:avLst/>
                <a:gdLst>
                  <a:gd name="T0" fmla="*/ 7 w 824"/>
                  <a:gd name="T1" fmla="*/ 281 h 1568"/>
                  <a:gd name="T2" fmla="*/ 7 w 824"/>
                  <a:gd name="T3" fmla="*/ 349 h 1568"/>
                  <a:gd name="T4" fmla="*/ 7 w 824"/>
                  <a:gd name="T5" fmla="*/ 432 h 1568"/>
                  <a:gd name="T6" fmla="*/ 48 w 824"/>
                  <a:gd name="T7" fmla="*/ 499 h 1568"/>
                  <a:gd name="T8" fmla="*/ 191 w 824"/>
                  <a:gd name="T9" fmla="*/ 566 h 1568"/>
                  <a:gd name="T10" fmla="*/ 273 w 824"/>
                  <a:gd name="T11" fmla="*/ 583 h 1568"/>
                  <a:gd name="T12" fmla="*/ 294 w 824"/>
                  <a:gd name="T13" fmla="*/ 499 h 1568"/>
                  <a:gd name="T14" fmla="*/ 273 w 824"/>
                  <a:gd name="T15" fmla="*/ 365 h 1568"/>
                  <a:gd name="T16" fmla="*/ 253 w 824"/>
                  <a:gd name="T17" fmla="*/ 279 h 1568"/>
                  <a:gd name="T18" fmla="*/ 253 w 824"/>
                  <a:gd name="T19" fmla="*/ 231 h 1568"/>
                  <a:gd name="T20" fmla="*/ 267 w 824"/>
                  <a:gd name="T21" fmla="*/ 164 h 1568"/>
                  <a:gd name="T22" fmla="*/ 273 w 824"/>
                  <a:gd name="T23" fmla="*/ 114 h 1568"/>
                  <a:gd name="T24" fmla="*/ 297 w 824"/>
                  <a:gd name="T25" fmla="*/ 45 h 1568"/>
                  <a:gd name="T26" fmla="*/ 352 w 824"/>
                  <a:gd name="T27" fmla="*/ 0 h 15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24"/>
                  <a:gd name="T43" fmla="*/ 0 h 1568"/>
                  <a:gd name="T44" fmla="*/ 824 w 824"/>
                  <a:gd name="T45" fmla="*/ 1568 h 15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24" h="1568">
                    <a:moveTo>
                      <a:pt x="16" y="743"/>
                    </a:moveTo>
                    <a:cubicBezTo>
                      <a:pt x="16" y="798"/>
                      <a:pt x="16" y="853"/>
                      <a:pt x="16" y="920"/>
                    </a:cubicBezTo>
                    <a:cubicBezTo>
                      <a:pt x="16" y="986"/>
                      <a:pt x="0" y="1074"/>
                      <a:pt x="16" y="1141"/>
                    </a:cubicBezTo>
                    <a:cubicBezTo>
                      <a:pt x="32" y="1207"/>
                      <a:pt x="40" y="1259"/>
                      <a:pt x="112" y="1318"/>
                    </a:cubicBezTo>
                    <a:cubicBezTo>
                      <a:pt x="184" y="1376"/>
                      <a:pt x="360" y="1458"/>
                      <a:pt x="448" y="1494"/>
                    </a:cubicBezTo>
                    <a:cubicBezTo>
                      <a:pt x="536" y="1531"/>
                      <a:pt x="600" y="1568"/>
                      <a:pt x="640" y="1539"/>
                    </a:cubicBezTo>
                    <a:cubicBezTo>
                      <a:pt x="680" y="1509"/>
                      <a:pt x="688" y="1413"/>
                      <a:pt x="688" y="1318"/>
                    </a:cubicBezTo>
                    <a:cubicBezTo>
                      <a:pt x="688" y="1222"/>
                      <a:pt x="656" y="1061"/>
                      <a:pt x="640" y="964"/>
                    </a:cubicBezTo>
                    <a:cubicBezTo>
                      <a:pt x="624" y="867"/>
                      <a:pt x="600" y="795"/>
                      <a:pt x="592" y="736"/>
                    </a:cubicBezTo>
                    <a:cubicBezTo>
                      <a:pt x="584" y="677"/>
                      <a:pt x="587" y="661"/>
                      <a:pt x="592" y="610"/>
                    </a:cubicBezTo>
                    <a:cubicBezTo>
                      <a:pt x="597" y="559"/>
                      <a:pt x="616" y="483"/>
                      <a:pt x="624" y="432"/>
                    </a:cubicBezTo>
                    <a:cubicBezTo>
                      <a:pt x="632" y="381"/>
                      <a:pt x="628" y="353"/>
                      <a:pt x="640" y="301"/>
                    </a:cubicBezTo>
                    <a:cubicBezTo>
                      <a:pt x="652" y="249"/>
                      <a:pt x="665" y="170"/>
                      <a:pt x="696" y="120"/>
                    </a:cubicBezTo>
                    <a:cubicBezTo>
                      <a:pt x="727" y="70"/>
                      <a:pt x="797" y="25"/>
                      <a:pt x="824" y="0"/>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16" name="Freeform 31"/>
              <p:cNvSpPr>
                <a:spLocks/>
              </p:cNvSpPr>
              <p:nvPr/>
            </p:nvSpPr>
            <p:spPr bwMode="auto">
              <a:xfrm>
                <a:off x="1132" y="1058"/>
                <a:ext cx="162" cy="243"/>
              </a:xfrm>
              <a:custGeom>
                <a:avLst/>
                <a:gdLst>
                  <a:gd name="T0" fmla="*/ 0 w 378"/>
                  <a:gd name="T1" fmla="*/ 243 h 640"/>
                  <a:gd name="T2" fmla="*/ 72 w 378"/>
                  <a:gd name="T3" fmla="*/ 77 h 640"/>
                  <a:gd name="T4" fmla="*/ 105 w 378"/>
                  <a:gd name="T5" fmla="*/ 36 h 640"/>
                  <a:gd name="T6" fmla="*/ 162 w 378"/>
                  <a:gd name="T7" fmla="*/ 0 h 640"/>
                  <a:gd name="T8" fmla="*/ 0 60000 65536"/>
                  <a:gd name="T9" fmla="*/ 0 60000 65536"/>
                  <a:gd name="T10" fmla="*/ 0 60000 65536"/>
                  <a:gd name="T11" fmla="*/ 0 60000 65536"/>
                  <a:gd name="T12" fmla="*/ 0 w 378"/>
                  <a:gd name="T13" fmla="*/ 0 h 640"/>
                  <a:gd name="T14" fmla="*/ 378 w 378"/>
                  <a:gd name="T15" fmla="*/ 640 h 640"/>
                </a:gdLst>
                <a:ahLst/>
                <a:cxnLst>
                  <a:cxn ang="T8">
                    <a:pos x="T0" y="T1"/>
                  </a:cxn>
                  <a:cxn ang="T9">
                    <a:pos x="T2" y="T3"/>
                  </a:cxn>
                  <a:cxn ang="T10">
                    <a:pos x="T4" y="T5"/>
                  </a:cxn>
                  <a:cxn ang="T11">
                    <a:pos x="T6" y="T7"/>
                  </a:cxn>
                </a:cxnLst>
                <a:rect l="T12" t="T13" r="T14" b="T15"/>
                <a:pathLst>
                  <a:path w="378" h="640">
                    <a:moveTo>
                      <a:pt x="0" y="640"/>
                    </a:moveTo>
                    <a:cubicBezTo>
                      <a:pt x="29" y="567"/>
                      <a:pt x="127" y="293"/>
                      <a:pt x="168" y="202"/>
                    </a:cubicBezTo>
                    <a:cubicBezTo>
                      <a:pt x="209" y="111"/>
                      <a:pt x="211" y="130"/>
                      <a:pt x="246" y="96"/>
                    </a:cubicBezTo>
                    <a:cubicBezTo>
                      <a:pt x="281" y="62"/>
                      <a:pt x="350" y="20"/>
                      <a:pt x="378" y="0"/>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17" name="Oval 32"/>
              <p:cNvSpPr>
                <a:spLocks noChangeArrowheads="1"/>
              </p:cNvSpPr>
              <p:nvPr/>
            </p:nvSpPr>
            <p:spPr bwMode="auto">
              <a:xfrm rot="-1466637">
                <a:off x="1288" y="1056"/>
                <a:ext cx="41" cy="55"/>
              </a:xfrm>
              <a:prstGeom prst="ellipse">
                <a:avLst/>
              </a:prstGeom>
              <a:solidFill>
                <a:srgbClr val="CC3300"/>
              </a:solidFill>
              <a:ln w="15875">
                <a:solidFill>
                  <a:schemeClr val="tx1"/>
                </a:solidFill>
                <a:round/>
                <a:headEnd type="none" w="sm" len="sm"/>
                <a:tailEnd type="none" w="lg" len="lg"/>
              </a:ln>
            </p:spPr>
            <p:txBody>
              <a:bodyPr wrap="none" anchor="ctr"/>
              <a:lstStyle/>
              <a:p>
                <a:endParaRPr lang="en-US"/>
              </a:p>
            </p:txBody>
          </p:sp>
          <p:sp>
            <p:nvSpPr>
              <p:cNvPr id="12318" name="Freeform 33"/>
              <p:cNvSpPr>
                <a:spLocks/>
              </p:cNvSpPr>
              <p:nvPr/>
            </p:nvSpPr>
            <p:spPr bwMode="auto">
              <a:xfrm>
                <a:off x="1142" y="1240"/>
                <a:ext cx="38" cy="40"/>
              </a:xfrm>
              <a:custGeom>
                <a:avLst/>
                <a:gdLst>
                  <a:gd name="T0" fmla="*/ 0 w 88"/>
                  <a:gd name="T1" fmla="*/ 40 h 108"/>
                  <a:gd name="T2" fmla="*/ 21 w 88"/>
                  <a:gd name="T3" fmla="*/ 21 h 108"/>
                  <a:gd name="T4" fmla="*/ 38 w 88"/>
                  <a:gd name="T5" fmla="*/ 0 h 108"/>
                  <a:gd name="T6" fmla="*/ 0 60000 65536"/>
                  <a:gd name="T7" fmla="*/ 0 60000 65536"/>
                  <a:gd name="T8" fmla="*/ 0 60000 65536"/>
                  <a:gd name="T9" fmla="*/ 0 w 88"/>
                  <a:gd name="T10" fmla="*/ 0 h 108"/>
                  <a:gd name="T11" fmla="*/ 88 w 88"/>
                  <a:gd name="T12" fmla="*/ 108 h 108"/>
                </a:gdLst>
                <a:ahLst/>
                <a:cxnLst>
                  <a:cxn ang="T6">
                    <a:pos x="T0" y="T1"/>
                  </a:cxn>
                  <a:cxn ang="T7">
                    <a:pos x="T2" y="T3"/>
                  </a:cxn>
                  <a:cxn ang="T8">
                    <a:pos x="T4" y="T5"/>
                  </a:cxn>
                </a:cxnLst>
                <a:rect l="T9" t="T10" r="T11" b="T12"/>
                <a:pathLst>
                  <a:path w="88" h="108">
                    <a:moveTo>
                      <a:pt x="0" y="108"/>
                    </a:moveTo>
                    <a:cubicBezTo>
                      <a:pt x="8" y="99"/>
                      <a:pt x="33" y="74"/>
                      <a:pt x="48" y="56"/>
                    </a:cubicBezTo>
                    <a:cubicBezTo>
                      <a:pt x="63" y="38"/>
                      <a:pt x="80" y="12"/>
                      <a:pt x="88" y="0"/>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sp>
            <p:nvSpPr>
              <p:cNvPr id="12319" name="Freeform 34"/>
              <p:cNvSpPr>
                <a:spLocks/>
              </p:cNvSpPr>
              <p:nvPr/>
            </p:nvSpPr>
            <p:spPr bwMode="auto">
              <a:xfrm>
                <a:off x="1220" y="1256"/>
                <a:ext cx="8" cy="65"/>
              </a:xfrm>
              <a:custGeom>
                <a:avLst/>
                <a:gdLst>
                  <a:gd name="T0" fmla="*/ 7 w 19"/>
                  <a:gd name="T1" fmla="*/ 65 h 172"/>
                  <a:gd name="T2" fmla="*/ 1 w 19"/>
                  <a:gd name="T3" fmla="*/ 48 h 172"/>
                  <a:gd name="T4" fmla="*/ 1 w 19"/>
                  <a:gd name="T5" fmla="*/ 32 h 172"/>
                  <a:gd name="T6" fmla="*/ 8 w 19"/>
                  <a:gd name="T7" fmla="*/ 0 h 172"/>
                  <a:gd name="T8" fmla="*/ 0 60000 65536"/>
                  <a:gd name="T9" fmla="*/ 0 60000 65536"/>
                  <a:gd name="T10" fmla="*/ 0 60000 65536"/>
                  <a:gd name="T11" fmla="*/ 0 60000 65536"/>
                  <a:gd name="T12" fmla="*/ 0 w 19"/>
                  <a:gd name="T13" fmla="*/ 0 h 172"/>
                  <a:gd name="T14" fmla="*/ 19 w 19"/>
                  <a:gd name="T15" fmla="*/ 172 h 172"/>
                </a:gdLst>
                <a:ahLst/>
                <a:cxnLst>
                  <a:cxn ang="T8">
                    <a:pos x="T0" y="T1"/>
                  </a:cxn>
                  <a:cxn ang="T9">
                    <a:pos x="T2" y="T3"/>
                  </a:cxn>
                  <a:cxn ang="T10">
                    <a:pos x="T4" y="T5"/>
                  </a:cxn>
                  <a:cxn ang="T11">
                    <a:pos x="T6" y="T7"/>
                  </a:cxn>
                </a:cxnLst>
                <a:rect l="T12" t="T13" r="T14" b="T15"/>
                <a:pathLst>
                  <a:path w="19" h="172">
                    <a:moveTo>
                      <a:pt x="16" y="172"/>
                    </a:moveTo>
                    <a:cubicBezTo>
                      <a:pt x="14" y="165"/>
                      <a:pt x="5" y="143"/>
                      <a:pt x="3" y="128"/>
                    </a:cubicBezTo>
                    <a:cubicBezTo>
                      <a:pt x="1" y="113"/>
                      <a:pt x="0" y="105"/>
                      <a:pt x="3" y="84"/>
                    </a:cubicBezTo>
                    <a:cubicBezTo>
                      <a:pt x="6" y="63"/>
                      <a:pt x="16" y="17"/>
                      <a:pt x="19" y="0"/>
                    </a:cubicBezTo>
                  </a:path>
                </a:pathLst>
              </a:custGeom>
              <a:solidFill>
                <a:srgbClr val="CC3300"/>
              </a:solidFill>
              <a:ln w="15875" cap="flat" cmpd="sng">
                <a:solidFill>
                  <a:schemeClr val="tx1"/>
                </a:solidFill>
                <a:prstDash val="solid"/>
                <a:round/>
                <a:headEnd type="none" w="sm" len="sm"/>
                <a:tailEnd type="none" w="lg" len="lg"/>
              </a:ln>
            </p:spPr>
            <p:txBody>
              <a:bodyPr anchor="ctr"/>
              <a:lstStyle/>
              <a:p>
                <a:endParaRPr lang="en-US"/>
              </a:p>
            </p:txBody>
          </p:sp>
        </p:grpSp>
        <p:sp>
          <p:nvSpPr>
            <p:cNvPr id="12305" name="Freeform 128"/>
            <p:cNvSpPr>
              <a:spLocks/>
            </p:cNvSpPr>
            <p:nvPr/>
          </p:nvSpPr>
          <p:spPr bwMode="auto">
            <a:xfrm>
              <a:off x="3983" y="848"/>
              <a:ext cx="335" cy="598"/>
            </a:xfrm>
            <a:custGeom>
              <a:avLst/>
              <a:gdLst>
                <a:gd name="T0" fmla="*/ 33 w 594"/>
                <a:gd name="T1" fmla="*/ 542 h 969"/>
                <a:gd name="T2" fmla="*/ 49 w 594"/>
                <a:gd name="T3" fmla="*/ 466 h 969"/>
                <a:gd name="T4" fmla="*/ 85 w 594"/>
                <a:gd name="T5" fmla="*/ 247 h 969"/>
                <a:gd name="T6" fmla="*/ 96 w 594"/>
                <a:gd name="T7" fmla="*/ 151 h 969"/>
                <a:gd name="T8" fmla="*/ 124 w 594"/>
                <a:gd name="T9" fmla="*/ 97 h 969"/>
                <a:gd name="T10" fmla="*/ 190 w 594"/>
                <a:gd name="T11" fmla="*/ 36 h 969"/>
                <a:gd name="T12" fmla="*/ 240 w 594"/>
                <a:gd name="T13" fmla="*/ 48 h 969"/>
                <a:gd name="T14" fmla="*/ 288 w 594"/>
                <a:gd name="T15" fmla="*/ 93 h 969"/>
                <a:gd name="T16" fmla="*/ 306 w 594"/>
                <a:gd name="T17" fmla="*/ 85 h 969"/>
                <a:gd name="T18" fmla="*/ 284 w 594"/>
                <a:gd name="T19" fmla="*/ 48 h 969"/>
                <a:gd name="T20" fmla="*/ 201 w 594"/>
                <a:gd name="T21" fmla="*/ 0 h 969"/>
                <a:gd name="T22" fmla="*/ 140 w 594"/>
                <a:gd name="T23" fmla="*/ 12 h 969"/>
                <a:gd name="T24" fmla="*/ 107 w 594"/>
                <a:gd name="T25" fmla="*/ 36 h 969"/>
                <a:gd name="T26" fmla="*/ 83 w 594"/>
                <a:gd name="T27" fmla="*/ 76 h 969"/>
                <a:gd name="T28" fmla="*/ 58 w 594"/>
                <a:gd name="T29" fmla="*/ 145 h 969"/>
                <a:gd name="T30" fmla="*/ 52 w 594"/>
                <a:gd name="T31" fmla="*/ 181 h 969"/>
                <a:gd name="T32" fmla="*/ 41 w 594"/>
                <a:gd name="T33" fmla="*/ 241 h 969"/>
                <a:gd name="T34" fmla="*/ 30 w 594"/>
                <a:gd name="T35" fmla="*/ 386 h 969"/>
                <a:gd name="T36" fmla="*/ 4 w 594"/>
                <a:gd name="T37" fmla="*/ 523 h 969"/>
                <a:gd name="T38" fmla="*/ 2 w 594"/>
                <a:gd name="T39" fmla="*/ 565 h 969"/>
                <a:gd name="T40" fmla="*/ 13 w 594"/>
                <a:gd name="T41" fmla="*/ 575 h 969"/>
                <a:gd name="T42" fmla="*/ 33 w 594"/>
                <a:gd name="T43" fmla="*/ 542 h 96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94"/>
                <a:gd name="T67" fmla="*/ 0 h 969"/>
                <a:gd name="T68" fmla="*/ 594 w 594"/>
                <a:gd name="T69" fmla="*/ 969 h 96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94" h="969">
                  <a:moveTo>
                    <a:pt x="59" y="879"/>
                  </a:moveTo>
                  <a:cubicBezTo>
                    <a:pt x="91" y="832"/>
                    <a:pt x="63" y="827"/>
                    <a:pt x="87" y="755"/>
                  </a:cubicBezTo>
                  <a:cubicBezTo>
                    <a:pt x="102" y="675"/>
                    <a:pt x="135" y="497"/>
                    <a:pt x="151" y="401"/>
                  </a:cubicBezTo>
                  <a:cubicBezTo>
                    <a:pt x="154" y="372"/>
                    <a:pt x="164" y="278"/>
                    <a:pt x="171" y="244"/>
                  </a:cubicBezTo>
                  <a:cubicBezTo>
                    <a:pt x="178" y="211"/>
                    <a:pt x="220" y="157"/>
                    <a:pt x="220" y="157"/>
                  </a:cubicBezTo>
                  <a:cubicBezTo>
                    <a:pt x="240" y="91"/>
                    <a:pt x="277" y="80"/>
                    <a:pt x="337" y="59"/>
                  </a:cubicBezTo>
                  <a:cubicBezTo>
                    <a:pt x="338" y="59"/>
                    <a:pt x="412" y="70"/>
                    <a:pt x="425" y="78"/>
                  </a:cubicBezTo>
                  <a:cubicBezTo>
                    <a:pt x="466" y="105"/>
                    <a:pt x="461" y="134"/>
                    <a:pt x="511" y="151"/>
                  </a:cubicBezTo>
                  <a:cubicBezTo>
                    <a:pt x="524" y="148"/>
                    <a:pt x="531" y="144"/>
                    <a:pt x="542" y="137"/>
                  </a:cubicBezTo>
                  <a:cubicBezTo>
                    <a:pt x="594" y="102"/>
                    <a:pt x="527" y="86"/>
                    <a:pt x="503" y="78"/>
                  </a:cubicBezTo>
                  <a:cubicBezTo>
                    <a:pt x="471" y="31"/>
                    <a:pt x="411" y="14"/>
                    <a:pt x="356" y="0"/>
                  </a:cubicBezTo>
                  <a:cubicBezTo>
                    <a:pt x="336" y="3"/>
                    <a:pt x="276" y="5"/>
                    <a:pt x="249" y="20"/>
                  </a:cubicBezTo>
                  <a:cubicBezTo>
                    <a:pt x="228" y="31"/>
                    <a:pt x="190" y="59"/>
                    <a:pt x="190" y="59"/>
                  </a:cubicBezTo>
                  <a:cubicBezTo>
                    <a:pt x="167" y="129"/>
                    <a:pt x="179" y="77"/>
                    <a:pt x="147" y="123"/>
                  </a:cubicBezTo>
                  <a:cubicBezTo>
                    <a:pt x="125" y="191"/>
                    <a:pt x="119" y="186"/>
                    <a:pt x="103" y="235"/>
                  </a:cubicBezTo>
                  <a:cubicBezTo>
                    <a:pt x="96" y="256"/>
                    <a:pt x="100" y="273"/>
                    <a:pt x="93" y="293"/>
                  </a:cubicBezTo>
                  <a:cubicBezTo>
                    <a:pt x="88" y="326"/>
                    <a:pt x="77" y="358"/>
                    <a:pt x="73" y="391"/>
                  </a:cubicBezTo>
                  <a:cubicBezTo>
                    <a:pt x="64" y="469"/>
                    <a:pt x="73" y="549"/>
                    <a:pt x="54" y="625"/>
                  </a:cubicBezTo>
                  <a:cubicBezTo>
                    <a:pt x="31" y="717"/>
                    <a:pt x="26" y="754"/>
                    <a:pt x="7" y="847"/>
                  </a:cubicBezTo>
                  <a:cubicBezTo>
                    <a:pt x="0" y="893"/>
                    <a:pt x="0" y="901"/>
                    <a:pt x="3" y="915"/>
                  </a:cubicBezTo>
                  <a:cubicBezTo>
                    <a:pt x="6" y="929"/>
                    <a:pt x="14" y="937"/>
                    <a:pt x="23" y="931"/>
                  </a:cubicBezTo>
                  <a:cubicBezTo>
                    <a:pt x="54" y="969"/>
                    <a:pt x="59" y="897"/>
                    <a:pt x="59" y="879"/>
                  </a:cubicBezTo>
                  <a:close/>
                </a:path>
              </a:pathLst>
            </a:custGeom>
            <a:solidFill>
              <a:srgbClr val="3333CC"/>
            </a:solidFill>
            <a:ln w="15875" cap="flat" cmpd="sng">
              <a:solidFill>
                <a:schemeClr val="tx1"/>
              </a:solidFill>
              <a:prstDash val="solid"/>
              <a:round/>
              <a:headEnd type="none" w="med" len="med"/>
              <a:tailEnd type="none" w="lg" len="lg"/>
            </a:ln>
          </p:spPr>
          <p:txBody>
            <a:bodyPr anchor="ctr">
              <a:spAutoFit/>
            </a:bodyPr>
            <a:lstStyle/>
            <a:p>
              <a:endParaRPr lang="en-US"/>
            </a:p>
          </p:txBody>
        </p:sp>
        <p:grpSp>
          <p:nvGrpSpPr>
            <p:cNvPr id="12306" name="Group 141"/>
            <p:cNvGrpSpPr>
              <a:grpSpLocks/>
            </p:cNvGrpSpPr>
            <p:nvPr/>
          </p:nvGrpSpPr>
          <p:grpSpPr bwMode="auto">
            <a:xfrm>
              <a:off x="3548" y="864"/>
              <a:ext cx="248" cy="532"/>
              <a:chOff x="3452" y="864"/>
              <a:chExt cx="248" cy="532"/>
            </a:xfrm>
          </p:grpSpPr>
          <p:sp>
            <p:nvSpPr>
              <p:cNvPr id="12310" name="Line 136"/>
              <p:cNvSpPr>
                <a:spLocks noChangeShapeType="1"/>
              </p:cNvSpPr>
              <p:nvPr/>
            </p:nvSpPr>
            <p:spPr bwMode="auto">
              <a:xfrm>
                <a:off x="3696" y="864"/>
                <a:ext cx="4" cy="532"/>
              </a:xfrm>
              <a:prstGeom prst="line">
                <a:avLst/>
              </a:prstGeom>
              <a:noFill/>
              <a:ln w="15875">
                <a:solidFill>
                  <a:schemeClr val="tx1"/>
                </a:solidFill>
                <a:round/>
                <a:headEnd type="stealth" w="lg" len="lg"/>
                <a:tailEnd type="stealth" w="lg" len="lg"/>
              </a:ln>
            </p:spPr>
            <p:txBody>
              <a:bodyPr anchor="ctr">
                <a:spAutoFit/>
              </a:bodyPr>
              <a:lstStyle/>
              <a:p>
                <a:endParaRPr lang="en-US"/>
              </a:p>
            </p:txBody>
          </p:sp>
          <p:sp>
            <p:nvSpPr>
              <p:cNvPr id="12311" name="Text Box 137"/>
              <p:cNvSpPr txBox="1">
                <a:spLocks noChangeArrowheads="1"/>
              </p:cNvSpPr>
              <p:nvPr/>
            </p:nvSpPr>
            <p:spPr bwMode="auto">
              <a:xfrm>
                <a:off x="3452" y="1031"/>
                <a:ext cx="196" cy="231"/>
              </a:xfrm>
              <a:prstGeom prst="rect">
                <a:avLst/>
              </a:prstGeom>
              <a:solidFill>
                <a:schemeClr val="bg1"/>
              </a:solidFill>
              <a:ln w="15875" algn="ctr">
                <a:solidFill>
                  <a:schemeClr val="tx1"/>
                </a:solidFill>
                <a:miter lim="800000"/>
                <a:headEnd/>
                <a:tailEnd type="none" w="lg" len="lg"/>
              </a:ln>
            </p:spPr>
            <p:txBody>
              <a:bodyPr>
                <a:spAutoFit/>
              </a:bodyPr>
              <a:lstStyle/>
              <a:p>
                <a:pPr>
                  <a:spcBef>
                    <a:spcPct val="50000"/>
                  </a:spcBef>
                </a:pPr>
                <a:r>
                  <a:rPr lang="en-US" sz="1700"/>
                  <a:t>h</a:t>
                </a:r>
              </a:p>
            </p:txBody>
          </p:sp>
        </p:grpSp>
        <p:sp>
          <p:nvSpPr>
            <p:cNvPr id="12307" name="Freeform 152"/>
            <p:cNvSpPr>
              <a:spLocks/>
            </p:cNvSpPr>
            <p:nvPr/>
          </p:nvSpPr>
          <p:spPr bwMode="auto">
            <a:xfrm>
              <a:off x="4320" y="2205"/>
              <a:ext cx="70" cy="70"/>
            </a:xfrm>
            <a:custGeom>
              <a:avLst/>
              <a:gdLst>
                <a:gd name="T0" fmla="*/ 0 w 113"/>
                <a:gd name="T1" fmla="*/ 70 h 146"/>
                <a:gd name="T2" fmla="*/ 40 w 113"/>
                <a:gd name="T3" fmla="*/ 44 h 146"/>
                <a:gd name="T4" fmla="*/ 62 w 113"/>
                <a:gd name="T5" fmla="*/ 18 h 146"/>
                <a:gd name="T6" fmla="*/ 62 w 113"/>
                <a:gd name="T7" fmla="*/ 13 h 146"/>
                <a:gd name="T8" fmla="*/ 0 60000 65536"/>
                <a:gd name="T9" fmla="*/ 0 60000 65536"/>
                <a:gd name="T10" fmla="*/ 0 60000 65536"/>
                <a:gd name="T11" fmla="*/ 0 60000 65536"/>
                <a:gd name="T12" fmla="*/ 0 w 113"/>
                <a:gd name="T13" fmla="*/ 0 h 146"/>
                <a:gd name="T14" fmla="*/ 113 w 113"/>
                <a:gd name="T15" fmla="*/ 146 h 146"/>
              </a:gdLst>
              <a:ahLst/>
              <a:cxnLst>
                <a:cxn ang="T8">
                  <a:pos x="T0" y="T1"/>
                </a:cxn>
                <a:cxn ang="T9">
                  <a:pos x="T2" y="T3"/>
                </a:cxn>
                <a:cxn ang="T10">
                  <a:pos x="T4" y="T5"/>
                </a:cxn>
                <a:cxn ang="T11">
                  <a:pos x="T6" y="T7"/>
                </a:cxn>
              </a:cxnLst>
              <a:rect l="T12" t="T13" r="T14" b="T15"/>
              <a:pathLst>
                <a:path w="113" h="146">
                  <a:moveTo>
                    <a:pt x="0" y="146"/>
                  </a:moveTo>
                  <a:cubicBezTo>
                    <a:pt x="31" y="136"/>
                    <a:pt x="45" y="117"/>
                    <a:pt x="64" y="91"/>
                  </a:cubicBezTo>
                  <a:cubicBezTo>
                    <a:pt x="77" y="74"/>
                    <a:pt x="100" y="37"/>
                    <a:pt x="100" y="37"/>
                  </a:cubicBezTo>
                  <a:cubicBezTo>
                    <a:pt x="111" y="3"/>
                    <a:pt x="113" y="0"/>
                    <a:pt x="100" y="27"/>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08" name="Freeform 153"/>
            <p:cNvSpPr>
              <a:spLocks/>
            </p:cNvSpPr>
            <p:nvPr/>
          </p:nvSpPr>
          <p:spPr bwMode="auto">
            <a:xfrm>
              <a:off x="4365" y="2266"/>
              <a:ext cx="51" cy="18"/>
            </a:xfrm>
            <a:custGeom>
              <a:avLst/>
              <a:gdLst>
                <a:gd name="T0" fmla="*/ 0 w 82"/>
                <a:gd name="T1" fmla="*/ 18 h 37"/>
                <a:gd name="T2" fmla="*/ 51 w 82"/>
                <a:gd name="T3" fmla="*/ 0 h 37"/>
                <a:gd name="T4" fmla="*/ 0 60000 65536"/>
                <a:gd name="T5" fmla="*/ 0 60000 65536"/>
                <a:gd name="T6" fmla="*/ 0 w 82"/>
                <a:gd name="T7" fmla="*/ 0 h 37"/>
                <a:gd name="T8" fmla="*/ 82 w 82"/>
                <a:gd name="T9" fmla="*/ 37 h 37"/>
              </a:gdLst>
              <a:ahLst/>
              <a:cxnLst>
                <a:cxn ang="T4">
                  <a:pos x="T0" y="T1"/>
                </a:cxn>
                <a:cxn ang="T5">
                  <a:pos x="T2" y="T3"/>
                </a:cxn>
              </a:cxnLst>
              <a:rect l="T6" t="T7" r="T8" b="T9"/>
              <a:pathLst>
                <a:path w="82" h="37">
                  <a:moveTo>
                    <a:pt x="0" y="37"/>
                  </a:moveTo>
                  <a:cubicBezTo>
                    <a:pt x="22" y="13"/>
                    <a:pt x="48" y="0"/>
                    <a:pt x="82"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12309" name="Freeform 154"/>
            <p:cNvSpPr>
              <a:spLocks/>
            </p:cNvSpPr>
            <p:nvPr/>
          </p:nvSpPr>
          <p:spPr bwMode="auto">
            <a:xfrm>
              <a:off x="4320" y="2218"/>
              <a:ext cx="23" cy="83"/>
            </a:xfrm>
            <a:custGeom>
              <a:avLst/>
              <a:gdLst>
                <a:gd name="T0" fmla="*/ 17 w 36"/>
                <a:gd name="T1" fmla="*/ 83 h 174"/>
                <a:gd name="T2" fmla="*/ 6 w 36"/>
                <a:gd name="T3" fmla="*/ 57 h 174"/>
                <a:gd name="T4" fmla="*/ 0 w 36"/>
                <a:gd name="T5" fmla="*/ 44 h 174"/>
                <a:gd name="T6" fmla="*/ 12 w 36"/>
                <a:gd name="T7" fmla="*/ 9 h 174"/>
                <a:gd name="T8" fmla="*/ 23 w 36"/>
                <a:gd name="T9" fmla="*/ 0 h 174"/>
                <a:gd name="T10" fmla="*/ 0 60000 65536"/>
                <a:gd name="T11" fmla="*/ 0 60000 65536"/>
                <a:gd name="T12" fmla="*/ 0 60000 65536"/>
                <a:gd name="T13" fmla="*/ 0 60000 65536"/>
                <a:gd name="T14" fmla="*/ 0 60000 65536"/>
                <a:gd name="T15" fmla="*/ 0 w 36"/>
                <a:gd name="T16" fmla="*/ 0 h 174"/>
                <a:gd name="T17" fmla="*/ 36 w 36"/>
                <a:gd name="T18" fmla="*/ 174 h 174"/>
              </a:gdLst>
              <a:ahLst/>
              <a:cxnLst>
                <a:cxn ang="T10">
                  <a:pos x="T0" y="T1"/>
                </a:cxn>
                <a:cxn ang="T11">
                  <a:pos x="T2" y="T3"/>
                </a:cxn>
                <a:cxn ang="T12">
                  <a:pos x="T4" y="T5"/>
                </a:cxn>
                <a:cxn ang="T13">
                  <a:pos x="T6" y="T7"/>
                </a:cxn>
                <a:cxn ang="T14">
                  <a:pos x="T8" y="T9"/>
                </a:cxn>
              </a:cxnLst>
              <a:rect l="T15" t="T16" r="T17" b="T18"/>
              <a:pathLst>
                <a:path w="36" h="174">
                  <a:moveTo>
                    <a:pt x="27" y="174"/>
                  </a:moveTo>
                  <a:cubicBezTo>
                    <a:pt x="21" y="156"/>
                    <a:pt x="15" y="137"/>
                    <a:pt x="9" y="119"/>
                  </a:cubicBezTo>
                  <a:cubicBezTo>
                    <a:pt x="6" y="110"/>
                    <a:pt x="0" y="92"/>
                    <a:pt x="0" y="92"/>
                  </a:cubicBezTo>
                  <a:cubicBezTo>
                    <a:pt x="2" y="81"/>
                    <a:pt x="9" y="34"/>
                    <a:pt x="18" y="19"/>
                  </a:cubicBezTo>
                  <a:cubicBezTo>
                    <a:pt x="22" y="11"/>
                    <a:pt x="36" y="0"/>
                    <a:pt x="36" y="0"/>
                  </a:cubicBezTo>
                </a:path>
              </a:pathLst>
            </a:custGeom>
            <a:noFill/>
            <a:ln w="15875" cap="flat" cmpd="sng">
              <a:solidFill>
                <a:schemeClr val="tx1"/>
              </a:solidFill>
              <a:prstDash val="solid"/>
              <a:round/>
              <a:headEnd type="none" w="med" len="med"/>
              <a:tailEnd type="none" w="lg" len="lg"/>
            </a:ln>
          </p:spPr>
          <p:txBody>
            <a:bodyPr anchor="ctr">
              <a:spAutoFit/>
            </a:bodyPr>
            <a:lstStyle/>
            <a:p>
              <a:endParaRPr lang="en-US"/>
            </a:p>
          </p:txBody>
        </p:sp>
      </p:gr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4"/>
          <p:cNvSpPr>
            <a:spLocks noGrp="1" noChangeArrowheads="1"/>
          </p:cNvSpPr>
          <p:nvPr>
            <p:ph type="title"/>
          </p:nvPr>
        </p:nvSpPr>
        <p:spPr>
          <a:xfrm>
            <a:off x="1714500" y="258763"/>
            <a:ext cx="5638800" cy="474662"/>
          </a:xfrm>
        </p:spPr>
        <p:txBody>
          <a:bodyPr/>
          <a:lstStyle/>
          <a:p>
            <a:pPr eaLnBrk="1" hangingPunct="1"/>
            <a:r>
              <a:rPr lang="en-US" smtClean="0"/>
              <a:t>Flow, pressure and resistance in the venous system</a:t>
            </a:r>
          </a:p>
        </p:txBody>
      </p:sp>
      <p:grpSp>
        <p:nvGrpSpPr>
          <p:cNvPr id="6" name="Group 5"/>
          <p:cNvGrpSpPr/>
          <p:nvPr/>
        </p:nvGrpSpPr>
        <p:grpSpPr>
          <a:xfrm>
            <a:off x="533400" y="990600"/>
            <a:ext cx="8153400" cy="4121128"/>
            <a:chOff x="533400" y="922337"/>
            <a:chExt cx="8153400" cy="4121128"/>
          </a:xfrm>
        </p:grpSpPr>
        <p:sp>
          <p:nvSpPr>
            <p:cNvPr id="1030" name="Text Box 6"/>
            <p:cNvSpPr txBox="1">
              <a:spLocks noChangeArrowheads="1"/>
            </p:cNvSpPr>
            <p:nvPr/>
          </p:nvSpPr>
          <p:spPr bwMode="auto">
            <a:xfrm>
              <a:off x="533400" y="922337"/>
              <a:ext cx="8153400" cy="4121128"/>
            </a:xfrm>
            <a:prstGeom prst="rect">
              <a:avLst/>
            </a:prstGeom>
            <a:solidFill>
              <a:schemeClr val="bg1"/>
            </a:solidFill>
            <a:ln w="15875">
              <a:solidFill>
                <a:srgbClr val="000000"/>
              </a:solidFill>
              <a:miter lim="800000"/>
              <a:headEnd/>
              <a:tailEnd type="none" w="lg" len="lg"/>
            </a:ln>
          </p:spPr>
          <p:txBody>
            <a:bodyPr>
              <a:spAutoFit/>
            </a:bodyPr>
            <a:lstStyle/>
            <a:p>
              <a:pPr>
                <a:lnSpc>
                  <a:spcPct val="140000"/>
                </a:lnSpc>
              </a:pPr>
              <a:r>
                <a:rPr lang="en-US" sz="1700" b="1" i="1" dirty="0" smtClean="0"/>
                <a:t>In the venous system, venous return (VR, blood flow at the entrance to the right atrium) is affected by</a:t>
              </a:r>
            </a:p>
            <a:p>
              <a:pPr lvl="1">
                <a:lnSpc>
                  <a:spcPct val="140000"/>
                </a:lnSpc>
              </a:pPr>
              <a:r>
                <a:rPr lang="en-US" sz="1700" dirty="0" smtClean="0"/>
                <a:t>Changes in venous capacitance</a:t>
              </a:r>
            </a:p>
            <a:p>
              <a:pPr lvl="1">
                <a:lnSpc>
                  <a:spcPct val="140000"/>
                </a:lnSpc>
              </a:pPr>
              <a:r>
                <a:rPr lang="en-US" sz="1700" dirty="0" smtClean="0"/>
                <a:t>Changes in vascular resistance</a:t>
              </a:r>
            </a:p>
            <a:p>
              <a:pPr>
                <a:lnSpc>
                  <a:spcPct val="140000"/>
                </a:lnSpc>
              </a:pPr>
              <a:r>
                <a:rPr lang="en-US" sz="1700" b="1" i="1" dirty="0" smtClean="0"/>
                <a:t>Capacitance is more important in the venous system than resistance.</a:t>
              </a:r>
            </a:p>
            <a:p>
              <a:pPr>
                <a:lnSpc>
                  <a:spcPct val="140000"/>
                </a:lnSpc>
              </a:pPr>
              <a:endParaRPr lang="en-US" sz="1700" u="sng" dirty="0" smtClean="0"/>
            </a:p>
            <a:p>
              <a:pPr>
                <a:lnSpc>
                  <a:spcPct val="140000"/>
                </a:lnSpc>
              </a:pPr>
              <a:endParaRPr lang="en-US" sz="1700" u="sng" dirty="0"/>
            </a:p>
            <a:p>
              <a:pPr lvl="1">
                <a:lnSpc>
                  <a:spcPct val="140000"/>
                </a:lnSpc>
              </a:pPr>
              <a:endParaRPr lang="en-US" sz="1700" b="1" dirty="0" smtClean="0">
                <a:latin typeface="Symbol" pitchFamily="18" charset="2"/>
                <a:cs typeface="Arial" pitchFamily="34" charset="0"/>
              </a:endParaRPr>
            </a:p>
            <a:p>
              <a:pPr lvl="1">
                <a:lnSpc>
                  <a:spcPct val="140000"/>
                </a:lnSpc>
              </a:pPr>
              <a:r>
                <a:rPr lang="en-US" sz="1700" b="1" dirty="0" smtClean="0">
                  <a:latin typeface="Symbol" pitchFamily="18" charset="2"/>
                  <a:cs typeface="Arial" pitchFamily="34" charset="0"/>
                </a:rPr>
                <a:t>D</a:t>
              </a:r>
              <a:r>
                <a:rPr lang="en-US" sz="1700" b="1" dirty="0" smtClean="0">
                  <a:latin typeface="Arial" pitchFamily="34" charset="0"/>
                  <a:cs typeface="Arial" pitchFamily="34" charset="0"/>
                </a:rPr>
                <a:t>P </a:t>
              </a:r>
              <a:r>
                <a:rPr lang="en-US" sz="1700" b="1" dirty="0">
                  <a:latin typeface="Arial" pitchFamily="34" charset="0"/>
                  <a:cs typeface="Arial" pitchFamily="34" charset="0"/>
                </a:rPr>
                <a:t>is the pressure</a:t>
              </a:r>
              <a:r>
                <a:rPr lang="en-US" sz="1700" b="1" dirty="0"/>
                <a:t> gradient from the </a:t>
              </a:r>
              <a:r>
                <a:rPr lang="en-US" sz="1700" b="1" dirty="0" smtClean="0"/>
                <a:t>left ventricle to </a:t>
              </a:r>
              <a:r>
                <a:rPr lang="en-US" sz="1700" b="1" dirty="0"/>
                <a:t>to the right atrium</a:t>
              </a:r>
            </a:p>
            <a:p>
              <a:pPr lvl="1">
                <a:lnSpc>
                  <a:spcPct val="140000"/>
                </a:lnSpc>
              </a:pPr>
              <a:r>
                <a:rPr lang="en-US" sz="1700" b="1" dirty="0" err="1" smtClean="0"/>
                <a:t>Rv</a:t>
              </a:r>
              <a:r>
                <a:rPr lang="en-US" sz="1700" b="1" dirty="0" smtClean="0"/>
                <a:t> </a:t>
              </a:r>
              <a:r>
                <a:rPr lang="en-US" sz="1700" b="1" dirty="0"/>
                <a:t>is the resistance to venous return</a:t>
              </a:r>
            </a:p>
            <a:p>
              <a:pPr>
                <a:lnSpc>
                  <a:spcPct val="140000"/>
                </a:lnSpc>
              </a:pPr>
              <a:r>
                <a:rPr lang="en-US" sz="1700" dirty="0" err="1" smtClean="0"/>
                <a:t>Rv</a:t>
              </a:r>
              <a:r>
                <a:rPr lang="en-US" sz="1700" dirty="0" smtClean="0"/>
                <a:t> </a:t>
              </a:r>
              <a:r>
                <a:rPr lang="en-US" sz="1700" dirty="0"/>
                <a:t>is affected </a:t>
              </a:r>
              <a:r>
                <a:rPr lang="en-US" sz="1700" dirty="0" smtClean="0"/>
                <a:t>by </a:t>
              </a:r>
              <a:r>
                <a:rPr lang="en-US" sz="1700" b="1" dirty="0" smtClean="0"/>
                <a:t>sympathetic tone</a:t>
              </a:r>
              <a:r>
                <a:rPr lang="en-US" sz="1700" dirty="0" smtClean="0"/>
                <a:t> and by </a:t>
              </a:r>
              <a:r>
                <a:rPr lang="en-US" sz="1700" dirty="0"/>
                <a:t>mechanical impingement on the </a:t>
              </a:r>
              <a:r>
                <a:rPr lang="en-US" sz="1700" dirty="0" smtClean="0"/>
                <a:t>veins.</a:t>
              </a:r>
              <a:endParaRPr lang="en-US" sz="1700" dirty="0"/>
            </a:p>
          </p:txBody>
        </p:sp>
        <p:graphicFrame>
          <p:nvGraphicFramePr>
            <p:cNvPr id="1026" name="Object 7"/>
            <p:cNvGraphicFramePr>
              <a:graphicFrameLocks noChangeAspect="1"/>
            </p:cNvGraphicFramePr>
            <p:nvPr/>
          </p:nvGraphicFramePr>
          <p:xfrm>
            <a:off x="3886200" y="2895600"/>
            <a:ext cx="1275634" cy="751368"/>
          </p:xfrm>
          <a:graphic>
            <a:graphicData uri="http://schemas.openxmlformats.org/presentationml/2006/ole">
              <p:oleObj spid="_x0000_s1026" name="Equation" r:id="rId4" imgW="609480" imgH="393480" progId="Equation.3">
                <p:embed/>
              </p:oleObj>
            </a:graphicData>
          </a:graphic>
        </p:graphicFrame>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a:xfrm>
            <a:off x="1295400" y="228600"/>
            <a:ext cx="6781800" cy="512871"/>
          </a:xfrm>
          <a:ln cap="flat" algn="ctr"/>
        </p:spPr>
        <p:txBody>
          <a:bodyPr lIns="45720" tIns="45720" rIns="45720" bIns="45720"/>
          <a:lstStyle/>
          <a:p>
            <a:pPr eaLnBrk="1" hangingPunct="1"/>
            <a:r>
              <a:rPr lang="en-US" dirty="0" smtClean="0"/>
              <a:t>Sympathetic tone regulates venous capacitance and resistance</a:t>
            </a:r>
          </a:p>
        </p:txBody>
      </p:sp>
      <p:sp>
        <p:nvSpPr>
          <p:cNvPr id="13315" name="Text Box 16"/>
          <p:cNvSpPr txBox="1">
            <a:spLocks noChangeArrowheads="1"/>
          </p:cNvSpPr>
          <p:nvPr/>
        </p:nvSpPr>
        <p:spPr bwMode="auto">
          <a:xfrm>
            <a:off x="1219200" y="821850"/>
            <a:ext cx="6934200" cy="3021596"/>
          </a:xfrm>
          <a:prstGeom prst="rect">
            <a:avLst/>
          </a:prstGeom>
          <a:solidFill>
            <a:schemeClr val="bg1"/>
          </a:solidFill>
          <a:ln w="15875">
            <a:solidFill>
              <a:schemeClr val="tx1"/>
            </a:solidFill>
            <a:miter lim="800000"/>
            <a:headEnd/>
            <a:tailEnd type="none" w="lg" len="lg"/>
          </a:ln>
        </p:spPr>
        <p:txBody>
          <a:bodyPr wrap="square" anchor="ctr">
            <a:spAutoFit/>
          </a:bodyPr>
          <a:lstStyle/>
          <a:p>
            <a:pPr>
              <a:lnSpc>
                <a:spcPct val="150000"/>
              </a:lnSpc>
              <a:spcAft>
                <a:spcPts val="300"/>
              </a:spcAft>
            </a:pPr>
            <a:r>
              <a:rPr lang="en-US" sz="1700" u="sng" dirty="0"/>
              <a:t>Stimulation of sympathetic nerves to veins causes</a:t>
            </a:r>
          </a:p>
          <a:p>
            <a:pPr lvl="1">
              <a:lnSpc>
                <a:spcPct val="150000"/>
              </a:lnSpc>
              <a:spcAft>
                <a:spcPts val="300"/>
              </a:spcAft>
            </a:pPr>
            <a:r>
              <a:rPr lang="en-US" sz="1700" dirty="0"/>
              <a:t>Constriction (decreased </a:t>
            </a:r>
            <a:r>
              <a:rPr lang="en-US" sz="1700" dirty="0" smtClean="0"/>
              <a:t>capacitance)</a:t>
            </a:r>
          </a:p>
          <a:p>
            <a:pPr lvl="1">
              <a:lnSpc>
                <a:spcPct val="150000"/>
              </a:lnSpc>
              <a:spcAft>
                <a:spcPts val="300"/>
              </a:spcAft>
            </a:pPr>
            <a:r>
              <a:rPr lang="en-US" sz="1700" dirty="0" smtClean="0"/>
              <a:t>Increased venous resistance </a:t>
            </a:r>
            <a:r>
              <a:rPr lang="en-US" sz="1700" dirty="0" err="1" smtClean="0"/>
              <a:t>Rv</a:t>
            </a:r>
            <a:endParaRPr lang="en-US" sz="1700" dirty="0" smtClean="0"/>
          </a:p>
          <a:p>
            <a:pPr>
              <a:lnSpc>
                <a:spcPct val="150000"/>
              </a:lnSpc>
              <a:spcAft>
                <a:spcPts val="300"/>
              </a:spcAft>
            </a:pPr>
            <a:r>
              <a:rPr lang="en-US" sz="1700" u="sng" dirty="0" smtClean="0"/>
              <a:t>Sympathetically </a:t>
            </a:r>
            <a:r>
              <a:rPr lang="en-US" sz="1700" u="sng" dirty="0"/>
              <a:t>mediated venoconstriction</a:t>
            </a:r>
          </a:p>
          <a:p>
            <a:pPr>
              <a:lnSpc>
                <a:spcPct val="150000"/>
              </a:lnSpc>
              <a:spcAft>
                <a:spcPts val="300"/>
              </a:spcAft>
            </a:pPr>
            <a:r>
              <a:rPr lang="en-US" sz="1700" dirty="0"/>
              <a:t>       helps maintain venous return in the standing position</a:t>
            </a:r>
          </a:p>
          <a:p>
            <a:pPr>
              <a:lnSpc>
                <a:spcPct val="150000"/>
              </a:lnSpc>
              <a:spcAft>
                <a:spcPts val="300"/>
              </a:spcAft>
            </a:pPr>
            <a:r>
              <a:rPr lang="en-US" sz="1700" dirty="0"/>
              <a:t>       maintains venous return and preload during </a:t>
            </a:r>
            <a:r>
              <a:rPr lang="en-US" sz="1700" dirty="0" smtClean="0"/>
              <a:t>exercise</a:t>
            </a:r>
          </a:p>
          <a:p>
            <a:pPr lvl="1">
              <a:lnSpc>
                <a:spcPct val="150000"/>
              </a:lnSpc>
              <a:spcAft>
                <a:spcPts val="300"/>
              </a:spcAft>
            </a:pPr>
            <a:r>
              <a:rPr lang="en-US" sz="1700" dirty="0" smtClean="0"/>
              <a:t>is </a:t>
            </a:r>
            <a:r>
              <a:rPr lang="en-US" sz="1700" dirty="0"/>
              <a:t>part of the baroreflex response to hypotension or hypovolemia</a:t>
            </a:r>
          </a:p>
        </p:txBody>
      </p:sp>
      <p:sp>
        <p:nvSpPr>
          <p:cNvPr id="13316" name="Text Box 50"/>
          <p:cNvSpPr txBox="1">
            <a:spLocks noChangeArrowheads="1"/>
          </p:cNvSpPr>
          <p:nvPr/>
        </p:nvSpPr>
        <p:spPr bwMode="auto">
          <a:xfrm>
            <a:off x="762000" y="3923825"/>
            <a:ext cx="7848600" cy="720197"/>
          </a:xfrm>
          <a:prstGeom prst="rect">
            <a:avLst/>
          </a:prstGeom>
          <a:solidFill>
            <a:schemeClr val="bg1"/>
          </a:solidFill>
          <a:ln w="15875">
            <a:solidFill>
              <a:schemeClr val="tx1"/>
            </a:solidFill>
            <a:miter lim="800000"/>
            <a:headEnd/>
            <a:tailEnd type="none" w="lg" len="lg"/>
          </a:ln>
        </p:spPr>
        <p:txBody>
          <a:bodyPr wrap="square" anchor="ctr">
            <a:spAutoFit/>
          </a:bodyPr>
          <a:lstStyle/>
          <a:p>
            <a:pPr>
              <a:lnSpc>
                <a:spcPct val="120000"/>
              </a:lnSpc>
            </a:pPr>
            <a:r>
              <a:rPr lang="en-US" sz="1700" b="1" i="1" dirty="0"/>
              <a:t>Baroreflex mediated constriction acts mostly on the smaller veins &amp; venules to decrease capacitance &amp; therefore </a:t>
            </a:r>
            <a:r>
              <a:rPr lang="en-US" sz="1700" b="1" i="1" dirty="0" smtClean="0"/>
              <a:t>shift blood toward the heart</a:t>
            </a:r>
            <a:endParaRPr lang="en-US" sz="1700" b="1" i="1" dirty="0"/>
          </a:p>
        </p:txBody>
      </p:sp>
      <p:grpSp>
        <p:nvGrpSpPr>
          <p:cNvPr id="49" name="Group 48"/>
          <p:cNvGrpSpPr/>
          <p:nvPr/>
        </p:nvGrpSpPr>
        <p:grpSpPr>
          <a:xfrm>
            <a:off x="1450182" y="4724400"/>
            <a:ext cx="6472236" cy="1752600"/>
            <a:chOff x="1219200" y="4419600"/>
            <a:chExt cx="6472236" cy="1752600"/>
          </a:xfrm>
        </p:grpSpPr>
        <p:sp>
          <p:nvSpPr>
            <p:cNvPr id="13320" name="AutoShape 42"/>
            <p:cNvSpPr>
              <a:spLocks noChangeArrowheads="1"/>
            </p:cNvSpPr>
            <p:nvPr/>
          </p:nvSpPr>
          <p:spPr bwMode="auto">
            <a:xfrm>
              <a:off x="3870325" y="5184775"/>
              <a:ext cx="1219200" cy="304800"/>
            </a:xfrm>
            <a:prstGeom prst="rightArrow">
              <a:avLst>
                <a:gd name="adj1" fmla="val 50000"/>
                <a:gd name="adj2" fmla="val 100000"/>
              </a:avLst>
            </a:prstGeom>
            <a:solidFill>
              <a:schemeClr val="bg1"/>
            </a:solidFill>
            <a:ln w="15875">
              <a:solidFill>
                <a:schemeClr val="tx1"/>
              </a:solidFill>
              <a:miter lim="800000"/>
              <a:headEnd/>
              <a:tailEnd type="none" w="lg" len="lg"/>
            </a:ln>
          </p:spPr>
          <p:txBody>
            <a:bodyPr wrap="none" anchor="ctr">
              <a:spAutoFit/>
            </a:bodyPr>
            <a:lstStyle/>
            <a:p>
              <a:endParaRPr lang="en-US" dirty="0"/>
            </a:p>
          </p:txBody>
        </p:sp>
        <p:sp>
          <p:nvSpPr>
            <p:cNvPr id="13321" name="Text Box 43"/>
            <p:cNvSpPr txBox="1">
              <a:spLocks noChangeArrowheads="1"/>
            </p:cNvSpPr>
            <p:nvPr/>
          </p:nvSpPr>
          <p:spPr bwMode="auto">
            <a:xfrm>
              <a:off x="3733800" y="4673600"/>
              <a:ext cx="1508125" cy="382588"/>
            </a:xfrm>
            <a:prstGeom prst="rect">
              <a:avLst/>
            </a:prstGeom>
            <a:solidFill>
              <a:schemeClr val="bg1"/>
            </a:solidFill>
            <a:ln w="15875">
              <a:solidFill>
                <a:schemeClr val="tx1"/>
              </a:solidFill>
              <a:miter lim="800000"/>
              <a:headEnd/>
              <a:tailEnd type="none" w="lg" len="lg"/>
            </a:ln>
          </p:spPr>
          <p:txBody>
            <a:bodyPr wrap="none">
              <a:spAutoFit/>
            </a:bodyPr>
            <a:lstStyle/>
            <a:p>
              <a:r>
                <a:rPr lang="en-US" b="1" dirty="0"/>
                <a:t>constriction</a:t>
              </a:r>
            </a:p>
          </p:txBody>
        </p:sp>
        <p:grpSp>
          <p:nvGrpSpPr>
            <p:cNvPr id="48" name="Group 47"/>
            <p:cNvGrpSpPr/>
            <p:nvPr/>
          </p:nvGrpSpPr>
          <p:grpSpPr>
            <a:xfrm>
              <a:off x="5334000" y="4495800"/>
              <a:ext cx="2357436" cy="1584326"/>
              <a:chOff x="5334000" y="4495800"/>
              <a:chExt cx="2357436" cy="1584326"/>
            </a:xfrm>
          </p:grpSpPr>
          <p:grpSp>
            <p:nvGrpSpPr>
              <p:cNvPr id="38" name="Group 37"/>
              <p:cNvGrpSpPr/>
              <p:nvPr/>
            </p:nvGrpSpPr>
            <p:grpSpPr>
              <a:xfrm>
                <a:off x="5334000" y="4495800"/>
                <a:ext cx="2357436" cy="1584326"/>
                <a:chOff x="5334000" y="4572000"/>
                <a:chExt cx="2357436" cy="1584326"/>
              </a:xfrm>
            </p:grpSpPr>
            <p:grpSp>
              <p:nvGrpSpPr>
                <p:cNvPr id="36" name="Group 35"/>
                <p:cNvGrpSpPr/>
                <p:nvPr/>
              </p:nvGrpSpPr>
              <p:grpSpPr>
                <a:xfrm>
                  <a:off x="6248400" y="4800600"/>
                  <a:ext cx="1443036" cy="840581"/>
                  <a:chOff x="6405564" y="5303044"/>
                  <a:chExt cx="1290638" cy="522288"/>
                </a:xfrm>
              </p:grpSpPr>
              <p:sp>
                <p:nvSpPr>
                  <p:cNvPr id="13328" name="Freeform 38"/>
                  <p:cNvSpPr>
                    <a:spLocks/>
                  </p:cNvSpPr>
                  <p:nvPr/>
                </p:nvSpPr>
                <p:spPr bwMode="auto">
                  <a:xfrm>
                    <a:off x="6405564" y="5303044"/>
                    <a:ext cx="1290638" cy="522288"/>
                  </a:xfrm>
                  <a:custGeom>
                    <a:avLst/>
                    <a:gdLst>
                      <a:gd name="T0" fmla="*/ 12 w 1138"/>
                      <a:gd name="T1" fmla="*/ 39 h 419"/>
                      <a:gd name="T2" fmla="*/ 78 w 1138"/>
                      <a:gd name="T3" fmla="*/ 49 h 419"/>
                      <a:gd name="T4" fmla="*/ 356 w 1138"/>
                      <a:gd name="T5" fmla="*/ 32 h 419"/>
                      <a:gd name="T6" fmla="*/ 738 w 1138"/>
                      <a:gd name="T7" fmla="*/ 24 h 419"/>
                      <a:gd name="T8" fmla="*/ 807 w 1138"/>
                      <a:gd name="T9" fmla="*/ 174 h 419"/>
                      <a:gd name="T10" fmla="*/ 767 w 1138"/>
                      <a:gd name="T11" fmla="*/ 269 h 419"/>
                      <a:gd name="T12" fmla="*/ 684 w 1138"/>
                      <a:gd name="T13" fmla="*/ 293 h 419"/>
                      <a:gd name="T14" fmla="*/ 138 w 1138"/>
                      <a:gd name="T15" fmla="*/ 309 h 419"/>
                      <a:gd name="T16" fmla="*/ 28 w 1138"/>
                      <a:gd name="T17" fmla="*/ 316 h 419"/>
                      <a:gd name="T18" fmla="*/ 0 w 1138"/>
                      <a:gd name="T19" fmla="*/ 329 h 4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38"/>
                      <a:gd name="T31" fmla="*/ 0 h 419"/>
                      <a:gd name="T32" fmla="*/ 1138 w 1138"/>
                      <a:gd name="T33" fmla="*/ 419 h 4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38" h="419">
                        <a:moveTo>
                          <a:pt x="17" y="50"/>
                        </a:moveTo>
                        <a:cubicBezTo>
                          <a:pt x="32" y="52"/>
                          <a:pt x="29" y="63"/>
                          <a:pt x="109" y="62"/>
                        </a:cubicBezTo>
                        <a:cubicBezTo>
                          <a:pt x="189" y="61"/>
                          <a:pt x="344" y="46"/>
                          <a:pt x="498" y="41"/>
                        </a:cubicBezTo>
                        <a:cubicBezTo>
                          <a:pt x="652" y="36"/>
                          <a:pt x="928" y="0"/>
                          <a:pt x="1033" y="30"/>
                        </a:cubicBezTo>
                        <a:cubicBezTo>
                          <a:pt x="1138" y="60"/>
                          <a:pt x="1122" y="170"/>
                          <a:pt x="1129" y="222"/>
                        </a:cubicBezTo>
                        <a:cubicBezTo>
                          <a:pt x="1136" y="274"/>
                          <a:pt x="1103" y="318"/>
                          <a:pt x="1074" y="343"/>
                        </a:cubicBezTo>
                        <a:cubicBezTo>
                          <a:pt x="1045" y="368"/>
                          <a:pt x="1104" y="365"/>
                          <a:pt x="957" y="373"/>
                        </a:cubicBezTo>
                        <a:cubicBezTo>
                          <a:pt x="810" y="381"/>
                          <a:pt x="346" y="389"/>
                          <a:pt x="193" y="394"/>
                        </a:cubicBezTo>
                        <a:cubicBezTo>
                          <a:pt x="40" y="399"/>
                          <a:pt x="71" y="398"/>
                          <a:pt x="39" y="402"/>
                        </a:cubicBezTo>
                        <a:cubicBezTo>
                          <a:pt x="7" y="406"/>
                          <a:pt x="8" y="416"/>
                          <a:pt x="0" y="419"/>
                        </a:cubicBezTo>
                      </a:path>
                    </a:pathLst>
                  </a:custGeom>
                  <a:solidFill>
                    <a:srgbClr val="0066FF"/>
                  </a:solidFill>
                  <a:ln w="15875" cap="flat" cmpd="sng">
                    <a:solidFill>
                      <a:schemeClr val="tx1"/>
                    </a:solidFill>
                    <a:prstDash val="solid"/>
                    <a:round/>
                    <a:headEnd type="none" w="med" len="med"/>
                    <a:tailEnd type="none" w="lg" len="lg"/>
                  </a:ln>
                </p:spPr>
                <p:txBody>
                  <a:bodyPr anchor="ctr">
                    <a:spAutoFit/>
                  </a:bodyPr>
                  <a:lstStyle/>
                  <a:p>
                    <a:endParaRPr lang="en-US" dirty="0"/>
                  </a:p>
                </p:txBody>
              </p:sp>
              <p:sp>
                <p:nvSpPr>
                  <p:cNvPr id="13327" name="Oval 37"/>
                  <p:cNvSpPr>
                    <a:spLocks noChangeArrowheads="1"/>
                  </p:cNvSpPr>
                  <p:nvPr/>
                </p:nvSpPr>
                <p:spPr bwMode="auto">
                  <a:xfrm>
                    <a:off x="7523163" y="5355432"/>
                    <a:ext cx="165100" cy="417513"/>
                  </a:xfrm>
                  <a:prstGeom prst="ellipse">
                    <a:avLst/>
                  </a:prstGeom>
                  <a:solidFill>
                    <a:srgbClr val="0066FF"/>
                  </a:solidFill>
                  <a:ln w="15875">
                    <a:solidFill>
                      <a:schemeClr val="tx1"/>
                    </a:solidFill>
                    <a:round/>
                    <a:headEnd/>
                    <a:tailEnd type="none" w="lg" len="lg"/>
                  </a:ln>
                </p:spPr>
                <p:txBody>
                  <a:bodyPr wrap="none" anchor="ctr">
                    <a:spAutoFit/>
                  </a:bodyPr>
                  <a:lstStyle/>
                  <a:p>
                    <a:endParaRPr lang="en-US" dirty="0"/>
                  </a:p>
                </p:txBody>
              </p:sp>
            </p:grpSp>
            <p:grpSp>
              <p:nvGrpSpPr>
                <p:cNvPr id="35" name="Group 34"/>
                <p:cNvGrpSpPr/>
                <p:nvPr/>
              </p:nvGrpSpPr>
              <p:grpSpPr>
                <a:xfrm>
                  <a:off x="5334000" y="4572000"/>
                  <a:ext cx="1212851" cy="1584326"/>
                  <a:chOff x="5334000" y="4648200"/>
                  <a:chExt cx="1212851" cy="1584326"/>
                </a:xfrm>
              </p:grpSpPr>
              <p:sp>
                <p:nvSpPr>
                  <p:cNvPr id="13332" name="Freeform 29"/>
                  <p:cNvSpPr>
                    <a:spLocks/>
                  </p:cNvSpPr>
                  <p:nvPr/>
                </p:nvSpPr>
                <p:spPr bwMode="auto">
                  <a:xfrm>
                    <a:off x="5334000" y="4648200"/>
                    <a:ext cx="1169988" cy="1560077"/>
                  </a:xfrm>
                  <a:custGeom>
                    <a:avLst/>
                    <a:gdLst>
                      <a:gd name="T0" fmla="*/ 409 w 1032"/>
                      <a:gd name="T1" fmla="*/ 41 h 1253"/>
                      <a:gd name="T2" fmla="*/ 849 w 1032"/>
                      <a:gd name="T3" fmla="*/ 295 h 1253"/>
                      <a:gd name="T4" fmla="*/ 957 w 1032"/>
                      <a:gd name="T5" fmla="*/ 363 h 1253"/>
                      <a:gd name="T6" fmla="*/ 1029 w 1032"/>
                      <a:gd name="T7" fmla="*/ 503 h 1253"/>
                      <a:gd name="T8" fmla="*/ 941 w 1032"/>
                      <a:gd name="T9" fmla="*/ 737 h 1253"/>
                      <a:gd name="T10" fmla="*/ 494 w 1032"/>
                      <a:gd name="T11" fmla="*/ 1148 h 1253"/>
                      <a:gd name="T12" fmla="*/ 336 w 1032"/>
                      <a:gd name="T13" fmla="*/ 1247 h 1253"/>
                      <a:gd name="T14" fmla="*/ 269 w 1032"/>
                      <a:gd name="T15" fmla="*/ 1183 h 1253"/>
                      <a:gd name="T16" fmla="*/ 413 w 1032"/>
                      <a:gd name="T17" fmla="*/ 1067 h 1253"/>
                      <a:gd name="T18" fmla="*/ 845 w 1032"/>
                      <a:gd name="T19" fmla="*/ 659 h 1253"/>
                      <a:gd name="T20" fmla="*/ 641 w 1032"/>
                      <a:gd name="T21" fmla="*/ 591 h 1253"/>
                      <a:gd name="T22" fmla="*/ 241 w 1032"/>
                      <a:gd name="T23" fmla="*/ 599 h 1253"/>
                      <a:gd name="T24" fmla="*/ 33 w 1032"/>
                      <a:gd name="T25" fmla="*/ 599 h 1253"/>
                      <a:gd name="T26" fmla="*/ 42 w 1032"/>
                      <a:gd name="T27" fmla="*/ 500 h 1253"/>
                      <a:gd name="T28" fmla="*/ 178 w 1032"/>
                      <a:gd name="T29" fmla="*/ 491 h 1253"/>
                      <a:gd name="T30" fmla="*/ 797 w 1032"/>
                      <a:gd name="T31" fmla="*/ 475 h 1253"/>
                      <a:gd name="T32" fmla="*/ 801 w 1032"/>
                      <a:gd name="T33" fmla="*/ 407 h 1253"/>
                      <a:gd name="T34" fmla="*/ 525 w 1032"/>
                      <a:gd name="T35" fmla="*/ 215 h 1253"/>
                      <a:gd name="T36" fmla="*/ 292 w 1032"/>
                      <a:gd name="T37" fmla="*/ 96 h 1253"/>
                      <a:gd name="T38" fmla="*/ 325 w 1032"/>
                      <a:gd name="T39" fmla="*/ 9 h 1253"/>
                      <a:gd name="T40" fmla="*/ 409 w 1032"/>
                      <a:gd name="T41" fmla="*/ 41 h 125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32"/>
                      <a:gd name="T64" fmla="*/ 0 h 1253"/>
                      <a:gd name="T65" fmla="*/ 1032 w 1032"/>
                      <a:gd name="T66" fmla="*/ 1253 h 125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32" h="1253">
                        <a:moveTo>
                          <a:pt x="409" y="41"/>
                        </a:moveTo>
                        <a:cubicBezTo>
                          <a:pt x="499" y="86"/>
                          <a:pt x="758" y="241"/>
                          <a:pt x="849" y="295"/>
                        </a:cubicBezTo>
                        <a:cubicBezTo>
                          <a:pt x="940" y="349"/>
                          <a:pt x="927" y="328"/>
                          <a:pt x="957" y="363"/>
                        </a:cubicBezTo>
                        <a:cubicBezTo>
                          <a:pt x="987" y="398"/>
                          <a:pt x="1032" y="441"/>
                          <a:pt x="1029" y="503"/>
                        </a:cubicBezTo>
                        <a:cubicBezTo>
                          <a:pt x="1026" y="565"/>
                          <a:pt x="1030" y="630"/>
                          <a:pt x="941" y="737"/>
                        </a:cubicBezTo>
                        <a:cubicBezTo>
                          <a:pt x="852" y="844"/>
                          <a:pt x="595" y="1063"/>
                          <a:pt x="494" y="1148"/>
                        </a:cubicBezTo>
                        <a:cubicBezTo>
                          <a:pt x="393" y="1233"/>
                          <a:pt x="373" y="1241"/>
                          <a:pt x="336" y="1247"/>
                        </a:cubicBezTo>
                        <a:cubicBezTo>
                          <a:pt x="299" y="1253"/>
                          <a:pt x="256" y="1213"/>
                          <a:pt x="269" y="1183"/>
                        </a:cubicBezTo>
                        <a:cubicBezTo>
                          <a:pt x="282" y="1153"/>
                          <a:pt x="317" y="1154"/>
                          <a:pt x="413" y="1067"/>
                        </a:cubicBezTo>
                        <a:cubicBezTo>
                          <a:pt x="509" y="980"/>
                          <a:pt x="807" y="738"/>
                          <a:pt x="845" y="659"/>
                        </a:cubicBezTo>
                        <a:cubicBezTo>
                          <a:pt x="883" y="580"/>
                          <a:pt x="742" y="601"/>
                          <a:pt x="641" y="591"/>
                        </a:cubicBezTo>
                        <a:cubicBezTo>
                          <a:pt x="540" y="581"/>
                          <a:pt x="342" y="598"/>
                          <a:pt x="241" y="599"/>
                        </a:cubicBezTo>
                        <a:cubicBezTo>
                          <a:pt x="140" y="600"/>
                          <a:pt x="66" y="615"/>
                          <a:pt x="33" y="599"/>
                        </a:cubicBezTo>
                        <a:cubicBezTo>
                          <a:pt x="0" y="583"/>
                          <a:pt x="18" y="518"/>
                          <a:pt x="42" y="500"/>
                        </a:cubicBezTo>
                        <a:cubicBezTo>
                          <a:pt x="66" y="482"/>
                          <a:pt x="52" y="495"/>
                          <a:pt x="178" y="491"/>
                        </a:cubicBezTo>
                        <a:cubicBezTo>
                          <a:pt x="304" y="487"/>
                          <a:pt x="693" y="489"/>
                          <a:pt x="797" y="475"/>
                        </a:cubicBezTo>
                        <a:cubicBezTo>
                          <a:pt x="901" y="461"/>
                          <a:pt x="846" y="450"/>
                          <a:pt x="801" y="407"/>
                        </a:cubicBezTo>
                        <a:cubicBezTo>
                          <a:pt x="756" y="364"/>
                          <a:pt x="610" y="267"/>
                          <a:pt x="525" y="215"/>
                        </a:cubicBezTo>
                        <a:cubicBezTo>
                          <a:pt x="440" y="163"/>
                          <a:pt x="325" y="130"/>
                          <a:pt x="292" y="96"/>
                        </a:cubicBezTo>
                        <a:cubicBezTo>
                          <a:pt x="259" y="62"/>
                          <a:pt x="306" y="18"/>
                          <a:pt x="325" y="9"/>
                        </a:cubicBezTo>
                        <a:cubicBezTo>
                          <a:pt x="344" y="0"/>
                          <a:pt x="392" y="34"/>
                          <a:pt x="409" y="41"/>
                        </a:cubicBezTo>
                        <a:close/>
                      </a:path>
                    </a:pathLst>
                  </a:custGeom>
                  <a:solidFill>
                    <a:srgbClr val="0066FF"/>
                  </a:solidFill>
                  <a:ln w="15875" cap="flat" cmpd="sng">
                    <a:solidFill>
                      <a:schemeClr val="tx1"/>
                    </a:solidFill>
                    <a:prstDash val="solid"/>
                    <a:round/>
                    <a:headEnd type="none" w="med" len="med"/>
                    <a:tailEnd type="none" w="lg" len="lg"/>
                  </a:ln>
                </p:spPr>
                <p:txBody>
                  <a:bodyPr anchor="ctr">
                    <a:spAutoFit/>
                  </a:bodyPr>
                  <a:lstStyle/>
                  <a:p>
                    <a:endParaRPr lang="en-US" dirty="0"/>
                  </a:p>
                </p:txBody>
              </p:sp>
              <p:sp>
                <p:nvSpPr>
                  <p:cNvPr id="13333" name="Oval 30"/>
                  <p:cNvSpPr>
                    <a:spLocks noChangeArrowheads="1"/>
                  </p:cNvSpPr>
                  <p:nvPr/>
                </p:nvSpPr>
                <p:spPr bwMode="auto">
                  <a:xfrm>
                    <a:off x="5357808" y="5288760"/>
                    <a:ext cx="55552" cy="119527"/>
                  </a:xfrm>
                  <a:prstGeom prst="ellipse">
                    <a:avLst/>
                  </a:prstGeom>
                  <a:solidFill>
                    <a:srgbClr val="0066FF"/>
                  </a:solidFill>
                  <a:ln w="15875">
                    <a:solidFill>
                      <a:schemeClr val="tx1"/>
                    </a:solidFill>
                    <a:round/>
                    <a:headEnd/>
                    <a:tailEnd type="none" w="lg" len="lg"/>
                  </a:ln>
                </p:spPr>
                <p:txBody>
                  <a:bodyPr anchor="ctr">
                    <a:spAutoFit/>
                  </a:bodyPr>
                  <a:lstStyle/>
                  <a:p>
                    <a:endParaRPr lang="en-US" dirty="0"/>
                  </a:p>
                </p:txBody>
              </p:sp>
              <p:sp>
                <p:nvSpPr>
                  <p:cNvPr id="13334" name="Oval 31"/>
                  <p:cNvSpPr>
                    <a:spLocks noChangeArrowheads="1"/>
                  </p:cNvSpPr>
                  <p:nvPr/>
                </p:nvSpPr>
                <p:spPr bwMode="auto">
                  <a:xfrm rot="18979934">
                    <a:off x="5657107" y="6112999"/>
                    <a:ext cx="54418" cy="119527"/>
                  </a:xfrm>
                  <a:prstGeom prst="ellipse">
                    <a:avLst/>
                  </a:prstGeom>
                  <a:solidFill>
                    <a:srgbClr val="0066FF"/>
                  </a:solidFill>
                  <a:ln w="15875">
                    <a:solidFill>
                      <a:schemeClr val="tx1"/>
                    </a:solidFill>
                    <a:round/>
                    <a:headEnd/>
                    <a:tailEnd type="none" w="lg" len="lg"/>
                  </a:ln>
                </p:spPr>
                <p:txBody>
                  <a:bodyPr anchor="ctr">
                    <a:spAutoFit/>
                  </a:bodyPr>
                  <a:lstStyle/>
                  <a:p>
                    <a:endParaRPr lang="en-US" dirty="0"/>
                  </a:p>
                </p:txBody>
              </p:sp>
              <p:sp>
                <p:nvSpPr>
                  <p:cNvPr id="13335" name="Oval 32"/>
                  <p:cNvSpPr>
                    <a:spLocks noChangeArrowheads="1"/>
                  </p:cNvSpPr>
                  <p:nvPr/>
                </p:nvSpPr>
                <p:spPr bwMode="auto">
                  <a:xfrm rot="1241727">
                    <a:off x="5661642" y="4666223"/>
                    <a:ext cx="55552" cy="119527"/>
                  </a:xfrm>
                  <a:prstGeom prst="ellipse">
                    <a:avLst/>
                  </a:prstGeom>
                  <a:solidFill>
                    <a:srgbClr val="0066FF"/>
                  </a:solidFill>
                  <a:ln w="15875">
                    <a:solidFill>
                      <a:schemeClr val="tx1"/>
                    </a:solidFill>
                    <a:round/>
                    <a:headEnd/>
                    <a:tailEnd type="none" w="lg" len="lg"/>
                  </a:ln>
                </p:spPr>
                <p:txBody>
                  <a:bodyPr anchor="ctr">
                    <a:spAutoFit/>
                  </a:bodyPr>
                  <a:lstStyle/>
                  <a:p>
                    <a:endParaRPr lang="en-US" dirty="0"/>
                  </a:p>
                </p:txBody>
              </p:sp>
              <p:sp>
                <p:nvSpPr>
                  <p:cNvPr id="13329" name="Oval 39"/>
                  <p:cNvSpPr>
                    <a:spLocks noChangeArrowheads="1"/>
                  </p:cNvSpPr>
                  <p:nvPr/>
                </p:nvSpPr>
                <p:spPr bwMode="auto">
                  <a:xfrm>
                    <a:off x="6300788" y="5132388"/>
                    <a:ext cx="246063" cy="422275"/>
                  </a:xfrm>
                  <a:prstGeom prst="ellipse">
                    <a:avLst/>
                  </a:prstGeom>
                  <a:solidFill>
                    <a:srgbClr val="0066FF"/>
                  </a:solidFill>
                  <a:ln w="15875">
                    <a:noFill/>
                    <a:round/>
                    <a:headEnd/>
                    <a:tailEnd type="none" w="lg" len="lg"/>
                  </a:ln>
                </p:spPr>
                <p:txBody>
                  <a:bodyPr anchor="ctr">
                    <a:spAutoFit/>
                  </a:bodyPr>
                  <a:lstStyle/>
                  <a:p>
                    <a:endParaRPr lang="en-US" dirty="0"/>
                  </a:p>
                </p:txBody>
              </p:sp>
            </p:grpSp>
          </p:grpSp>
          <p:sp>
            <p:nvSpPr>
              <p:cNvPr id="45" name="Up-Down Arrow 44"/>
              <p:cNvSpPr/>
              <p:nvPr/>
            </p:nvSpPr>
            <p:spPr bwMode="auto">
              <a:xfrm>
                <a:off x="7010400" y="4800600"/>
                <a:ext cx="292100" cy="685800"/>
              </a:xfrm>
              <a:prstGeom prst="upDownArrow">
                <a:avLst/>
              </a:prstGeom>
              <a:solidFill>
                <a:schemeClr val="accent3"/>
              </a:solidFill>
              <a:ln w="15875" cap="flat" cmpd="sng" algn="ctr">
                <a:solidFill>
                  <a:schemeClr val="tx1"/>
                </a:solidFill>
                <a:prstDash val="solid"/>
                <a:round/>
                <a:headEnd type="none" w="med" len="med"/>
                <a:tailEnd type="stealth" w="lg" len="lg"/>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grpSp>
        <p:grpSp>
          <p:nvGrpSpPr>
            <p:cNvPr id="47" name="Group 46"/>
            <p:cNvGrpSpPr/>
            <p:nvPr/>
          </p:nvGrpSpPr>
          <p:grpSpPr>
            <a:xfrm>
              <a:off x="1219200" y="4419600"/>
              <a:ext cx="2362200" cy="1752600"/>
              <a:chOff x="1219200" y="4419600"/>
              <a:chExt cx="2362200" cy="1752600"/>
            </a:xfrm>
          </p:grpSpPr>
          <p:grpSp>
            <p:nvGrpSpPr>
              <p:cNvPr id="37" name="Group 36"/>
              <p:cNvGrpSpPr/>
              <p:nvPr/>
            </p:nvGrpSpPr>
            <p:grpSpPr>
              <a:xfrm>
                <a:off x="1219200" y="4419600"/>
                <a:ext cx="2362200" cy="1752600"/>
                <a:chOff x="1219200" y="4572000"/>
                <a:chExt cx="2362200" cy="1752600"/>
              </a:xfrm>
            </p:grpSpPr>
            <p:sp>
              <p:nvSpPr>
                <p:cNvPr id="13339" name="Oval 22"/>
                <p:cNvSpPr>
                  <a:spLocks noChangeArrowheads="1"/>
                </p:cNvSpPr>
                <p:nvPr/>
              </p:nvSpPr>
              <p:spPr bwMode="auto">
                <a:xfrm>
                  <a:off x="3408391" y="4990407"/>
                  <a:ext cx="165094" cy="465513"/>
                </a:xfrm>
                <a:prstGeom prst="ellipse">
                  <a:avLst/>
                </a:prstGeom>
                <a:solidFill>
                  <a:srgbClr val="0066FF"/>
                </a:solidFill>
                <a:ln w="15875">
                  <a:solidFill>
                    <a:schemeClr val="tx1"/>
                  </a:solidFill>
                  <a:round/>
                  <a:headEnd/>
                  <a:tailEnd type="none" w="lg" len="lg"/>
                </a:ln>
              </p:spPr>
              <p:txBody>
                <a:bodyPr wrap="none" anchor="ctr">
                  <a:spAutoFit/>
                </a:bodyPr>
                <a:lstStyle/>
                <a:p>
                  <a:endParaRPr lang="en-US" dirty="0"/>
                </a:p>
              </p:txBody>
            </p:sp>
            <p:sp>
              <p:nvSpPr>
                <p:cNvPr id="13340" name="Freeform 34"/>
                <p:cNvSpPr>
                  <a:spLocks/>
                </p:cNvSpPr>
                <p:nvPr/>
              </p:nvSpPr>
              <p:spPr bwMode="auto">
                <a:xfrm>
                  <a:off x="2304749" y="4948844"/>
                  <a:ext cx="1276651" cy="584662"/>
                </a:xfrm>
                <a:custGeom>
                  <a:avLst/>
                  <a:gdLst>
                    <a:gd name="T0" fmla="*/ 8 w 1129"/>
                    <a:gd name="T1" fmla="*/ 50 h 422"/>
                    <a:gd name="T2" fmla="*/ 100 w 1129"/>
                    <a:gd name="T3" fmla="*/ 62 h 422"/>
                    <a:gd name="T4" fmla="*/ 489 w 1129"/>
                    <a:gd name="T5" fmla="*/ 41 h 422"/>
                    <a:gd name="T6" fmla="*/ 1024 w 1129"/>
                    <a:gd name="T7" fmla="*/ 30 h 422"/>
                    <a:gd name="T8" fmla="*/ 1120 w 1129"/>
                    <a:gd name="T9" fmla="*/ 222 h 422"/>
                    <a:gd name="T10" fmla="*/ 1065 w 1129"/>
                    <a:gd name="T11" fmla="*/ 343 h 422"/>
                    <a:gd name="T12" fmla="*/ 948 w 1129"/>
                    <a:gd name="T13" fmla="*/ 373 h 422"/>
                    <a:gd name="T14" fmla="*/ 184 w 1129"/>
                    <a:gd name="T15" fmla="*/ 394 h 422"/>
                    <a:gd name="T16" fmla="*/ 30 w 1129"/>
                    <a:gd name="T17" fmla="*/ 402 h 422"/>
                    <a:gd name="T18" fmla="*/ 6 w 1129"/>
                    <a:gd name="T19" fmla="*/ 422 h 4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29"/>
                    <a:gd name="T31" fmla="*/ 0 h 422"/>
                    <a:gd name="T32" fmla="*/ 1129 w 1129"/>
                    <a:gd name="T33" fmla="*/ 422 h 4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29" h="422">
                      <a:moveTo>
                        <a:pt x="8" y="50"/>
                      </a:moveTo>
                      <a:cubicBezTo>
                        <a:pt x="23" y="52"/>
                        <a:pt x="20" y="63"/>
                        <a:pt x="100" y="62"/>
                      </a:cubicBezTo>
                      <a:cubicBezTo>
                        <a:pt x="180" y="61"/>
                        <a:pt x="335" y="46"/>
                        <a:pt x="489" y="41"/>
                      </a:cubicBezTo>
                      <a:cubicBezTo>
                        <a:pt x="643" y="36"/>
                        <a:pt x="919" y="0"/>
                        <a:pt x="1024" y="30"/>
                      </a:cubicBezTo>
                      <a:cubicBezTo>
                        <a:pt x="1129" y="60"/>
                        <a:pt x="1113" y="170"/>
                        <a:pt x="1120" y="222"/>
                      </a:cubicBezTo>
                      <a:cubicBezTo>
                        <a:pt x="1127" y="274"/>
                        <a:pt x="1094" y="318"/>
                        <a:pt x="1065" y="343"/>
                      </a:cubicBezTo>
                      <a:cubicBezTo>
                        <a:pt x="1036" y="368"/>
                        <a:pt x="1095" y="365"/>
                        <a:pt x="948" y="373"/>
                      </a:cubicBezTo>
                      <a:cubicBezTo>
                        <a:pt x="801" y="381"/>
                        <a:pt x="337" y="389"/>
                        <a:pt x="184" y="394"/>
                      </a:cubicBezTo>
                      <a:cubicBezTo>
                        <a:pt x="31" y="399"/>
                        <a:pt x="60" y="397"/>
                        <a:pt x="30" y="402"/>
                      </a:cubicBezTo>
                      <a:cubicBezTo>
                        <a:pt x="0" y="407"/>
                        <a:pt x="11" y="418"/>
                        <a:pt x="6" y="422"/>
                      </a:cubicBezTo>
                    </a:path>
                  </a:pathLst>
                </a:custGeom>
                <a:solidFill>
                  <a:srgbClr val="0066FF"/>
                </a:solidFill>
                <a:ln w="15875" cap="flat" cmpd="sng">
                  <a:solidFill>
                    <a:schemeClr val="tx1"/>
                  </a:solidFill>
                  <a:prstDash val="solid"/>
                  <a:round/>
                  <a:headEnd type="none" w="med" len="med"/>
                  <a:tailEnd type="none" w="med" len="med"/>
                </a:ln>
              </p:spPr>
              <p:txBody>
                <a:bodyPr anchor="ctr">
                  <a:spAutoFit/>
                </a:bodyPr>
                <a:lstStyle/>
                <a:p>
                  <a:endParaRPr lang="en-US" dirty="0"/>
                </a:p>
              </p:txBody>
            </p:sp>
            <p:sp>
              <p:nvSpPr>
                <p:cNvPr id="13342" name="Freeform 21"/>
                <p:cNvSpPr>
                  <a:spLocks/>
                </p:cNvSpPr>
                <p:nvPr/>
              </p:nvSpPr>
              <p:spPr bwMode="auto">
                <a:xfrm>
                  <a:off x="1219200" y="4572000"/>
                  <a:ext cx="1185058" cy="1724891"/>
                </a:xfrm>
                <a:custGeom>
                  <a:avLst/>
                  <a:gdLst>
                    <a:gd name="T0" fmla="*/ 408 w 1048"/>
                    <a:gd name="T1" fmla="*/ 38 h 1245"/>
                    <a:gd name="T2" fmla="*/ 864 w 1048"/>
                    <a:gd name="T3" fmla="*/ 243 h 1245"/>
                    <a:gd name="T4" fmla="*/ 1035 w 1048"/>
                    <a:gd name="T5" fmla="*/ 435 h 1245"/>
                    <a:gd name="T6" fmla="*/ 940 w 1048"/>
                    <a:gd name="T7" fmla="*/ 734 h 1245"/>
                    <a:gd name="T8" fmla="*/ 493 w 1048"/>
                    <a:gd name="T9" fmla="*/ 1145 h 1245"/>
                    <a:gd name="T10" fmla="*/ 335 w 1048"/>
                    <a:gd name="T11" fmla="*/ 1244 h 1245"/>
                    <a:gd name="T12" fmla="*/ 253 w 1048"/>
                    <a:gd name="T13" fmla="*/ 1139 h 1245"/>
                    <a:gd name="T14" fmla="*/ 362 w 1048"/>
                    <a:gd name="T15" fmla="*/ 1013 h 1245"/>
                    <a:gd name="T16" fmla="*/ 697 w 1048"/>
                    <a:gd name="T17" fmla="*/ 638 h 1245"/>
                    <a:gd name="T18" fmla="*/ 214 w 1048"/>
                    <a:gd name="T19" fmla="*/ 626 h 1245"/>
                    <a:gd name="T20" fmla="*/ 28 w 1048"/>
                    <a:gd name="T21" fmla="*/ 632 h 1245"/>
                    <a:gd name="T22" fmla="*/ 41 w 1048"/>
                    <a:gd name="T23" fmla="*/ 497 h 1245"/>
                    <a:gd name="T24" fmla="*/ 177 w 1048"/>
                    <a:gd name="T25" fmla="*/ 488 h 1245"/>
                    <a:gd name="T26" fmla="*/ 697 w 1048"/>
                    <a:gd name="T27" fmla="*/ 446 h 1245"/>
                    <a:gd name="T28" fmla="*/ 387 w 1048"/>
                    <a:gd name="T29" fmla="*/ 248 h 1245"/>
                    <a:gd name="T30" fmla="*/ 259 w 1048"/>
                    <a:gd name="T31" fmla="*/ 158 h 1245"/>
                    <a:gd name="T32" fmla="*/ 305 w 1048"/>
                    <a:gd name="T33" fmla="*/ 20 h 1245"/>
                    <a:gd name="T34" fmla="*/ 408 w 1048"/>
                    <a:gd name="T35" fmla="*/ 38 h 124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48"/>
                    <a:gd name="T55" fmla="*/ 0 h 1245"/>
                    <a:gd name="T56" fmla="*/ 1048 w 1048"/>
                    <a:gd name="T57" fmla="*/ 1245 h 124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48" h="1245">
                      <a:moveTo>
                        <a:pt x="408" y="38"/>
                      </a:moveTo>
                      <a:cubicBezTo>
                        <a:pt x="501" y="75"/>
                        <a:pt x="760" y="177"/>
                        <a:pt x="864" y="243"/>
                      </a:cubicBezTo>
                      <a:cubicBezTo>
                        <a:pt x="968" y="309"/>
                        <a:pt x="1022" y="353"/>
                        <a:pt x="1035" y="435"/>
                      </a:cubicBezTo>
                      <a:cubicBezTo>
                        <a:pt x="1048" y="517"/>
                        <a:pt x="1030" y="616"/>
                        <a:pt x="940" y="734"/>
                      </a:cubicBezTo>
                      <a:cubicBezTo>
                        <a:pt x="850" y="852"/>
                        <a:pt x="594" y="1060"/>
                        <a:pt x="493" y="1145"/>
                      </a:cubicBezTo>
                      <a:cubicBezTo>
                        <a:pt x="392" y="1230"/>
                        <a:pt x="375" y="1245"/>
                        <a:pt x="335" y="1244"/>
                      </a:cubicBezTo>
                      <a:cubicBezTo>
                        <a:pt x="296" y="1243"/>
                        <a:pt x="249" y="1177"/>
                        <a:pt x="253" y="1139"/>
                      </a:cubicBezTo>
                      <a:cubicBezTo>
                        <a:pt x="257" y="1101"/>
                        <a:pt x="289" y="1096"/>
                        <a:pt x="362" y="1013"/>
                      </a:cubicBezTo>
                      <a:cubicBezTo>
                        <a:pt x="436" y="930"/>
                        <a:pt x="721" y="702"/>
                        <a:pt x="697" y="638"/>
                      </a:cubicBezTo>
                      <a:cubicBezTo>
                        <a:pt x="672" y="574"/>
                        <a:pt x="325" y="627"/>
                        <a:pt x="214" y="626"/>
                      </a:cubicBezTo>
                      <a:cubicBezTo>
                        <a:pt x="102" y="625"/>
                        <a:pt x="57" y="654"/>
                        <a:pt x="28" y="632"/>
                      </a:cubicBezTo>
                      <a:cubicBezTo>
                        <a:pt x="0" y="610"/>
                        <a:pt x="15" y="521"/>
                        <a:pt x="41" y="497"/>
                      </a:cubicBezTo>
                      <a:cubicBezTo>
                        <a:pt x="66" y="473"/>
                        <a:pt x="68" y="496"/>
                        <a:pt x="177" y="488"/>
                      </a:cubicBezTo>
                      <a:cubicBezTo>
                        <a:pt x="287" y="480"/>
                        <a:pt x="662" y="486"/>
                        <a:pt x="697" y="446"/>
                      </a:cubicBezTo>
                      <a:cubicBezTo>
                        <a:pt x="731" y="406"/>
                        <a:pt x="460" y="296"/>
                        <a:pt x="387" y="248"/>
                      </a:cubicBezTo>
                      <a:cubicBezTo>
                        <a:pt x="314" y="200"/>
                        <a:pt x="272" y="196"/>
                        <a:pt x="259" y="158"/>
                      </a:cubicBezTo>
                      <a:cubicBezTo>
                        <a:pt x="246" y="120"/>
                        <a:pt x="280" y="40"/>
                        <a:pt x="305" y="20"/>
                      </a:cubicBezTo>
                      <a:cubicBezTo>
                        <a:pt x="329" y="0"/>
                        <a:pt x="320" y="10"/>
                        <a:pt x="408" y="38"/>
                      </a:cubicBezTo>
                      <a:close/>
                    </a:path>
                  </a:pathLst>
                </a:custGeom>
                <a:solidFill>
                  <a:srgbClr val="0066FF"/>
                </a:solidFill>
                <a:ln w="15875" cap="flat" cmpd="sng">
                  <a:solidFill>
                    <a:schemeClr val="tx1"/>
                  </a:solidFill>
                  <a:prstDash val="solid"/>
                  <a:round/>
                  <a:headEnd type="none" w="med" len="med"/>
                  <a:tailEnd type="none" w="lg" len="lg"/>
                </a:ln>
              </p:spPr>
              <p:txBody>
                <a:bodyPr anchor="ctr">
                  <a:spAutoFit/>
                </a:bodyPr>
                <a:lstStyle/>
                <a:p>
                  <a:endParaRPr lang="en-US" dirty="0"/>
                </a:p>
              </p:txBody>
            </p:sp>
            <p:sp>
              <p:nvSpPr>
                <p:cNvPr id="13343" name="Oval 23"/>
                <p:cNvSpPr>
                  <a:spLocks noChangeArrowheads="1"/>
                </p:cNvSpPr>
                <p:nvPr/>
              </p:nvSpPr>
              <p:spPr bwMode="auto">
                <a:xfrm>
                  <a:off x="1237292" y="5256415"/>
                  <a:ext cx="55408" cy="199505"/>
                </a:xfrm>
                <a:prstGeom prst="ellipse">
                  <a:avLst/>
                </a:prstGeom>
                <a:solidFill>
                  <a:srgbClr val="0066FF"/>
                </a:solidFill>
                <a:ln w="15875">
                  <a:solidFill>
                    <a:schemeClr val="tx1"/>
                  </a:solidFill>
                  <a:round/>
                  <a:headEnd/>
                  <a:tailEnd type="none" w="lg" len="lg"/>
                </a:ln>
              </p:spPr>
              <p:txBody>
                <a:bodyPr wrap="none" anchor="ctr">
                  <a:spAutoFit/>
                </a:bodyPr>
                <a:lstStyle/>
                <a:p>
                  <a:endParaRPr lang="en-US" dirty="0"/>
                </a:p>
              </p:txBody>
            </p:sp>
            <p:sp>
              <p:nvSpPr>
                <p:cNvPr id="13344" name="Oval 24"/>
                <p:cNvSpPr>
                  <a:spLocks noChangeArrowheads="1"/>
                </p:cNvSpPr>
                <p:nvPr/>
              </p:nvSpPr>
              <p:spPr bwMode="auto">
                <a:xfrm rot="18979934">
                  <a:off x="1535819" y="6125095"/>
                  <a:ext cx="55408" cy="199505"/>
                </a:xfrm>
                <a:prstGeom prst="ellipse">
                  <a:avLst/>
                </a:prstGeom>
                <a:solidFill>
                  <a:srgbClr val="0066FF"/>
                </a:solidFill>
                <a:ln w="15875">
                  <a:solidFill>
                    <a:schemeClr val="tx1"/>
                  </a:solidFill>
                  <a:round/>
                  <a:headEnd/>
                  <a:tailEnd type="none" w="lg" len="lg"/>
                </a:ln>
              </p:spPr>
              <p:txBody>
                <a:bodyPr wrap="none" anchor="ctr">
                  <a:spAutoFit/>
                </a:bodyPr>
                <a:lstStyle/>
                <a:p>
                  <a:endParaRPr lang="en-US" dirty="0"/>
                </a:p>
              </p:txBody>
            </p:sp>
            <p:sp>
              <p:nvSpPr>
                <p:cNvPr id="13345" name="Oval 25"/>
                <p:cNvSpPr>
                  <a:spLocks noChangeArrowheads="1"/>
                </p:cNvSpPr>
                <p:nvPr/>
              </p:nvSpPr>
              <p:spPr bwMode="auto">
                <a:xfrm rot="1241727">
                  <a:off x="1512072" y="4591396"/>
                  <a:ext cx="55408" cy="199505"/>
                </a:xfrm>
                <a:prstGeom prst="ellipse">
                  <a:avLst/>
                </a:prstGeom>
                <a:solidFill>
                  <a:srgbClr val="0066FF"/>
                </a:solidFill>
                <a:ln w="15875">
                  <a:solidFill>
                    <a:schemeClr val="tx1"/>
                  </a:solidFill>
                  <a:round/>
                  <a:headEnd/>
                  <a:tailEnd type="none" w="lg" len="lg"/>
                </a:ln>
              </p:spPr>
              <p:txBody>
                <a:bodyPr anchor="ctr">
                  <a:spAutoFit/>
                </a:bodyPr>
                <a:lstStyle/>
                <a:p>
                  <a:endParaRPr lang="en-US" dirty="0"/>
                </a:p>
              </p:txBody>
            </p:sp>
            <p:sp>
              <p:nvSpPr>
                <p:cNvPr id="13346" name="Oval 35"/>
                <p:cNvSpPr>
                  <a:spLocks noChangeArrowheads="1"/>
                </p:cNvSpPr>
                <p:nvPr/>
              </p:nvSpPr>
              <p:spPr bwMode="auto">
                <a:xfrm>
                  <a:off x="2239164" y="5034742"/>
                  <a:ext cx="189971" cy="465513"/>
                </a:xfrm>
                <a:prstGeom prst="ellipse">
                  <a:avLst/>
                </a:prstGeom>
                <a:solidFill>
                  <a:srgbClr val="0066FF"/>
                </a:solidFill>
                <a:ln w="15875">
                  <a:noFill/>
                  <a:round/>
                  <a:headEnd/>
                  <a:tailEnd type="none" w="lg" len="lg"/>
                </a:ln>
              </p:spPr>
              <p:txBody>
                <a:bodyPr anchor="ctr">
                  <a:spAutoFit/>
                </a:bodyPr>
                <a:lstStyle/>
                <a:p>
                  <a:endParaRPr lang="en-US" dirty="0"/>
                </a:p>
              </p:txBody>
            </p:sp>
          </p:grpSp>
          <p:sp>
            <p:nvSpPr>
              <p:cNvPr id="46" name="Up-Down Arrow 45"/>
              <p:cNvSpPr/>
              <p:nvPr/>
            </p:nvSpPr>
            <p:spPr bwMode="auto">
              <a:xfrm>
                <a:off x="2832100" y="4851400"/>
                <a:ext cx="228600" cy="480060"/>
              </a:xfrm>
              <a:prstGeom prst="upDownArrow">
                <a:avLst/>
              </a:prstGeom>
              <a:solidFill>
                <a:schemeClr val="accent3"/>
              </a:solidFill>
              <a:ln w="15875" cap="flat" cmpd="sng" algn="ctr">
                <a:solidFill>
                  <a:schemeClr val="tx1"/>
                </a:solidFill>
                <a:prstDash val="solid"/>
                <a:round/>
                <a:headEnd type="none" w="med" len="med"/>
                <a:tailEnd type="stealth" w="lg" len="lg"/>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grpSp>
      </p:gr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6900" y="228600"/>
            <a:ext cx="5448300" cy="461665"/>
          </a:xfrm>
        </p:spPr>
        <p:txBody>
          <a:bodyPr/>
          <a:lstStyle/>
          <a:p>
            <a:r>
              <a:rPr lang="en-US" kern="1200" dirty="0" smtClean="0">
                <a:solidFill>
                  <a:schemeClr val="tx1"/>
                </a:solidFill>
                <a:latin typeface="Arial" charset="0"/>
              </a:rPr>
              <a:t>As the veins constrict, the heart tends to expand</a:t>
            </a:r>
            <a:endParaRPr lang="en-US" dirty="0"/>
          </a:p>
        </p:txBody>
      </p:sp>
      <p:grpSp>
        <p:nvGrpSpPr>
          <p:cNvPr id="25" name="Group 24"/>
          <p:cNvGrpSpPr/>
          <p:nvPr/>
        </p:nvGrpSpPr>
        <p:grpSpPr>
          <a:xfrm>
            <a:off x="2667000" y="945525"/>
            <a:ext cx="3352800" cy="3604382"/>
            <a:chOff x="2667000" y="914400"/>
            <a:chExt cx="3352800" cy="3604382"/>
          </a:xfrm>
        </p:grpSpPr>
        <p:sp>
          <p:nvSpPr>
            <p:cNvPr id="3" name="Rectangle 2"/>
            <p:cNvSpPr/>
            <p:nvPr/>
          </p:nvSpPr>
          <p:spPr>
            <a:xfrm>
              <a:off x="2667000" y="1569720"/>
              <a:ext cx="3352800" cy="327782"/>
            </a:xfrm>
            <a:prstGeom prst="rect">
              <a:avLst/>
            </a:prstGeom>
            <a:solidFill>
              <a:schemeClr val="bg1"/>
            </a:solidFill>
            <a:ln w="15875">
              <a:solidFill>
                <a:schemeClr val="tx1"/>
              </a:solidFill>
              <a:miter lim="800000"/>
              <a:headEnd/>
              <a:tailEnd type="none" w="lg" len="lg"/>
            </a:ln>
          </p:spPr>
          <p:txBody>
            <a:bodyPr wrap="square" anchor="ctr">
              <a:spAutoFit/>
            </a:bodyPr>
            <a:lstStyle/>
            <a:p>
              <a:pPr lvl="0">
                <a:lnSpc>
                  <a:spcPct val="90000"/>
                </a:lnSpc>
                <a:spcAft>
                  <a:spcPct val="25000"/>
                </a:spcAft>
              </a:pPr>
              <a:r>
                <a:rPr lang="en-US" sz="1700" dirty="0" smtClean="0"/>
                <a:t>↓  capacitance (peripheral veins) </a:t>
              </a:r>
            </a:p>
          </p:txBody>
        </p:sp>
        <p:sp>
          <p:nvSpPr>
            <p:cNvPr id="4" name="Rectangle 3"/>
            <p:cNvSpPr/>
            <p:nvPr/>
          </p:nvSpPr>
          <p:spPr>
            <a:xfrm>
              <a:off x="3238500" y="2225040"/>
              <a:ext cx="2209800" cy="327782"/>
            </a:xfrm>
            <a:prstGeom prst="rect">
              <a:avLst/>
            </a:prstGeom>
            <a:solidFill>
              <a:schemeClr val="bg1"/>
            </a:solidFill>
            <a:ln w="15875">
              <a:solidFill>
                <a:schemeClr val="tx1"/>
              </a:solidFill>
              <a:miter lim="800000"/>
              <a:headEnd/>
              <a:tailEnd type="none" w="lg" len="lg"/>
            </a:ln>
          </p:spPr>
          <p:txBody>
            <a:bodyPr wrap="square" anchor="ctr">
              <a:spAutoFit/>
            </a:bodyPr>
            <a:lstStyle/>
            <a:p>
              <a:pPr>
                <a:lnSpc>
                  <a:spcPct val="90000"/>
                </a:lnSpc>
                <a:spcAft>
                  <a:spcPct val="25000"/>
                </a:spcAft>
              </a:pPr>
              <a:r>
                <a:rPr lang="en-US" sz="1700" dirty="0" smtClean="0"/>
                <a:t>Blood shifts to heart</a:t>
              </a:r>
            </a:p>
          </p:txBody>
        </p:sp>
        <p:sp>
          <p:nvSpPr>
            <p:cNvPr id="5" name="Rectangle 4"/>
            <p:cNvSpPr/>
            <p:nvPr/>
          </p:nvSpPr>
          <p:spPr>
            <a:xfrm>
              <a:off x="2895600" y="914400"/>
              <a:ext cx="2895600" cy="327782"/>
            </a:xfrm>
            <a:prstGeom prst="rect">
              <a:avLst/>
            </a:prstGeom>
            <a:solidFill>
              <a:schemeClr val="bg1"/>
            </a:solidFill>
            <a:ln w="15875">
              <a:solidFill>
                <a:schemeClr val="tx1"/>
              </a:solidFill>
              <a:miter lim="800000"/>
              <a:headEnd/>
              <a:tailEnd type="none" w="lg" len="lg"/>
            </a:ln>
          </p:spPr>
          <p:txBody>
            <a:bodyPr wrap="square" anchor="ctr">
              <a:spAutoFit/>
            </a:bodyPr>
            <a:lstStyle/>
            <a:p>
              <a:pPr>
                <a:lnSpc>
                  <a:spcPct val="90000"/>
                </a:lnSpc>
                <a:spcAft>
                  <a:spcPct val="25000"/>
                </a:spcAft>
              </a:pPr>
              <a:r>
                <a:rPr lang="en-US" sz="1700" dirty="0" smtClean="0"/>
                <a:t>↑ sympathetic nerve activity </a:t>
              </a:r>
            </a:p>
          </p:txBody>
        </p:sp>
        <p:sp>
          <p:nvSpPr>
            <p:cNvPr id="6" name="Rectangle 5"/>
            <p:cNvSpPr/>
            <p:nvPr/>
          </p:nvSpPr>
          <p:spPr>
            <a:xfrm>
              <a:off x="3124200" y="2880360"/>
              <a:ext cx="2438400" cy="327782"/>
            </a:xfrm>
            <a:prstGeom prst="rect">
              <a:avLst/>
            </a:prstGeom>
            <a:solidFill>
              <a:schemeClr val="bg1"/>
            </a:solidFill>
            <a:ln w="15875">
              <a:solidFill>
                <a:schemeClr val="tx1"/>
              </a:solidFill>
              <a:miter lim="800000"/>
              <a:headEnd/>
              <a:tailEnd type="none" w="lg" len="lg"/>
            </a:ln>
          </p:spPr>
          <p:txBody>
            <a:bodyPr wrap="square" anchor="ctr">
              <a:spAutoFit/>
            </a:bodyPr>
            <a:lstStyle/>
            <a:p>
              <a:pPr>
                <a:lnSpc>
                  <a:spcPct val="90000"/>
                </a:lnSpc>
                <a:spcAft>
                  <a:spcPct val="25000"/>
                </a:spcAft>
              </a:pPr>
              <a:r>
                <a:rPr lang="en-US" sz="1700" dirty="0" smtClean="0"/>
                <a:t>↑  end diastolic volume </a:t>
              </a:r>
            </a:p>
          </p:txBody>
        </p:sp>
        <p:sp>
          <p:nvSpPr>
            <p:cNvPr id="7" name="Rectangle 6"/>
            <p:cNvSpPr/>
            <p:nvPr/>
          </p:nvSpPr>
          <p:spPr>
            <a:xfrm>
              <a:off x="3352800" y="3535680"/>
              <a:ext cx="1981200" cy="327782"/>
            </a:xfrm>
            <a:prstGeom prst="rect">
              <a:avLst/>
            </a:prstGeom>
            <a:solidFill>
              <a:schemeClr val="bg1"/>
            </a:solidFill>
            <a:ln w="15875">
              <a:solidFill>
                <a:schemeClr val="tx1"/>
              </a:solidFill>
              <a:miter lim="800000"/>
              <a:headEnd/>
              <a:tailEnd type="none" w="lg" len="lg"/>
            </a:ln>
          </p:spPr>
          <p:txBody>
            <a:bodyPr wrap="square" anchor="ctr">
              <a:spAutoFit/>
            </a:bodyPr>
            <a:lstStyle/>
            <a:p>
              <a:pPr>
                <a:lnSpc>
                  <a:spcPct val="90000"/>
                </a:lnSpc>
                <a:spcAft>
                  <a:spcPct val="25000"/>
                </a:spcAft>
              </a:pPr>
              <a:r>
                <a:rPr lang="en-US" sz="1700" dirty="0" smtClean="0"/>
                <a:t>↑  stroke volume </a:t>
              </a:r>
            </a:p>
          </p:txBody>
        </p:sp>
        <p:sp>
          <p:nvSpPr>
            <p:cNvPr id="8" name="Rectangle 7"/>
            <p:cNvSpPr/>
            <p:nvPr/>
          </p:nvSpPr>
          <p:spPr>
            <a:xfrm>
              <a:off x="3352800" y="4191000"/>
              <a:ext cx="1981200" cy="327782"/>
            </a:xfrm>
            <a:prstGeom prst="rect">
              <a:avLst/>
            </a:prstGeom>
            <a:solidFill>
              <a:schemeClr val="bg1"/>
            </a:solidFill>
            <a:ln w="15875">
              <a:solidFill>
                <a:schemeClr val="tx1"/>
              </a:solidFill>
              <a:miter lim="800000"/>
              <a:headEnd/>
              <a:tailEnd type="none" w="lg" len="lg"/>
            </a:ln>
          </p:spPr>
          <p:txBody>
            <a:bodyPr wrap="square" anchor="ctr">
              <a:spAutoFit/>
            </a:bodyPr>
            <a:lstStyle/>
            <a:p>
              <a:pPr>
                <a:lnSpc>
                  <a:spcPct val="90000"/>
                </a:lnSpc>
                <a:spcAft>
                  <a:spcPct val="25000"/>
                </a:spcAft>
              </a:pPr>
              <a:r>
                <a:rPr lang="en-US" sz="1700" dirty="0" smtClean="0"/>
                <a:t>↑  cardiac output </a:t>
              </a:r>
            </a:p>
          </p:txBody>
        </p:sp>
        <p:cxnSp>
          <p:nvCxnSpPr>
            <p:cNvPr id="9" name="AutoShape 53"/>
            <p:cNvCxnSpPr>
              <a:cxnSpLocks noChangeShapeType="1"/>
              <a:stCxn id="5" idx="2"/>
              <a:endCxn id="3" idx="0"/>
            </p:cNvCxnSpPr>
            <p:nvPr/>
          </p:nvCxnSpPr>
          <p:spPr bwMode="auto">
            <a:xfrm>
              <a:off x="4343400" y="1242182"/>
              <a:ext cx="0" cy="327538"/>
            </a:xfrm>
            <a:prstGeom prst="straightConnector1">
              <a:avLst/>
            </a:prstGeom>
            <a:noFill/>
            <a:ln w="15875">
              <a:solidFill>
                <a:srgbClr val="000000"/>
              </a:solidFill>
              <a:round/>
              <a:headEnd/>
              <a:tailEnd type="stealth" w="lg" len="lg"/>
            </a:ln>
          </p:spPr>
        </p:cxnSp>
        <p:cxnSp>
          <p:nvCxnSpPr>
            <p:cNvPr id="10" name="AutoShape 53"/>
            <p:cNvCxnSpPr>
              <a:cxnSpLocks noChangeShapeType="1"/>
              <a:stCxn id="3" idx="2"/>
              <a:endCxn id="4" idx="0"/>
            </p:cNvCxnSpPr>
            <p:nvPr/>
          </p:nvCxnSpPr>
          <p:spPr bwMode="auto">
            <a:xfrm>
              <a:off x="4343400" y="1897502"/>
              <a:ext cx="0" cy="327538"/>
            </a:xfrm>
            <a:prstGeom prst="straightConnector1">
              <a:avLst/>
            </a:prstGeom>
            <a:noFill/>
            <a:ln w="15875">
              <a:solidFill>
                <a:srgbClr val="000000"/>
              </a:solidFill>
              <a:round/>
              <a:headEnd/>
              <a:tailEnd type="stealth" w="lg" len="lg"/>
            </a:ln>
          </p:spPr>
        </p:cxnSp>
        <p:cxnSp>
          <p:nvCxnSpPr>
            <p:cNvPr id="11" name="AutoShape 53"/>
            <p:cNvCxnSpPr>
              <a:cxnSpLocks noChangeShapeType="1"/>
              <a:stCxn id="4" idx="2"/>
              <a:endCxn id="6" idx="0"/>
            </p:cNvCxnSpPr>
            <p:nvPr/>
          </p:nvCxnSpPr>
          <p:spPr bwMode="auto">
            <a:xfrm>
              <a:off x="4343400" y="2552822"/>
              <a:ext cx="0" cy="327538"/>
            </a:xfrm>
            <a:prstGeom prst="straightConnector1">
              <a:avLst/>
            </a:prstGeom>
            <a:noFill/>
            <a:ln w="15875">
              <a:solidFill>
                <a:srgbClr val="000000"/>
              </a:solidFill>
              <a:round/>
              <a:headEnd/>
              <a:tailEnd type="stealth" w="lg" len="lg"/>
            </a:ln>
          </p:spPr>
        </p:cxnSp>
        <p:cxnSp>
          <p:nvCxnSpPr>
            <p:cNvPr id="12" name="AutoShape 53"/>
            <p:cNvCxnSpPr>
              <a:cxnSpLocks noChangeShapeType="1"/>
              <a:stCxn id="6" idx="2"/>
              <a:endCxn id="7" idx="0"/>
            </p:cNvCxnSpPr>
            <p:nvPr/>
          </p:nvCxnSpPr>
          <p:spPr bwMode="auto">
            <a:xfrm>
              <a:off x="4343400" y="3208142"/>
              <a:ext cx="0" cy="327538"/>
            </a:xfrm>
            <a:prstGeom prst="straightConnector1">
              <a:avLst/>
            </a:prstGeom>
            <a:noFill/>
            <a:ln w="15875">
              <a:solidFill>
                <a:srgbClr val="000000"/>
              </a:solidFill>
              <a:round/>
              <a:headEnd/>
              <a:tailEnd type="stealth" w="lg" len="lg"/>
            </a:ln>
          </p:spPr>
        </p:cxnSp>
        <p:cxnSp>
          <p:nvCxnSpPr>
            <p:cNvPr id="13" name="AutoShape 53"/>
            <p:cNvCxnSpPr>
              <a:cxnSpLocks noChangeShapeType="1"/>
              <a:stCxn id="7" idx="2"/>
              <a:endCxn id="8" idx="0"/>
            </p:cNvCxnSpPr>
            <p:nvPr/>
          </p:nvCxnSpPr>
          <p:spPr bwMode="auto">
            <a:xfrm>
              <a:off x="4343400" y="3863462"/>
              <a:ext cx="0" cy="327538"/>
            </a:xfrm>
            <a:prstGeom prst="straightConnector1">
              <a:avLst/>
            </a:prstGeom>
            <a:noFill/>
            <a:ln w="15875">
              <a:solidFill>
                <a:srgbClr val="000000"/>
              </a:solidFill>
              <a:round/>
              <a:headEnd/>
              <a:tailEnd type="stealth" w="lg" len="lg"/>
            </a:ln>
          </p:spPr>
        </p:cxnSp>
      </p:grpSp>
      <p:sp>
        <p:nvSpPr>
          <p:cNvPr id="26" name="Text Box 50"/>
          <p:cNvSpPr txBox="1">
            <a:spLocks noChangeArrowheads="1"/>
          </p:cNvSpPr>
          <p:nvPr/>
        </p:nvSpPr>
        <p:spPr bwMode="auto">
          <a:xfrm>
            <a:off x="1143000" y="4643634"/>
            <a:ext cx="7048500" cy="1661993"/>
          </a:xfrm>
          <a:prstGeom prst="rect">
            <a:avLst/>
          </a:prstGeom>
          <a:solidFill>
            <a:schemeClr val="bg1"/>
          </a:solidFill>
          <a:ln w="15875">
            <a:solidFill>
              <a:schemeClr val="tx1"/>
            </a:solidFill>
            <a:miter lim="800000"/>
            <a:headEnd/>
            <a:tailEnd type="none" w="lg" len="lg"/>
          </a:ln>
        </p:spPr>
        <p:txBody>
          <a:bodyPr wrap="square" anchor="ctr">
            <a:spAutoFit/>
          </a:bodyPr>
          <a:lstStyle/>
          <a:p>
            <a:pPr>
              <a:lnSpc>
                <a:spcPct val="120000"/>
              </a:lnSpc>
            </a:pPr>
            <a:r>
              <a:rPr lang="en-US" sz="1700" dirty="0" smtClean="0"/>
              <a:t>A decrease in venous capacitance (diameter) also increases venous resistance which should decrease flow to the heart.</a:t>
            </a:r>
          </a:p>
          <a:p>
            <a:pPr>
              <a:lnSpc>
                <a:spcPct val="120000"/>
              </a:lnSpc>
            </a:pPr>
            <a:r>
              <a:rPr lang="en-US" sz="1700" b="1" i="1" dirty="0" smtClean="0"/>
              <a:t>However, venous resistance is only a small part of total peripheral resistance, so this effect is negligible.</a:t>
            </a:r>
          </a:p>
          <a:p>
            <a:pPr>
              <a:lnSpc>
                <a:spcPct val="120000"/>
              </a:lnSpc>
            </a:pPr>
            <a:r>
              <a:rPr lang="en-US" sz="1700" dirty="0" smtClean="0"/>
              <a:t>TPR is mainly determined by arteriolar resistance.</a:t>
            </a:r>
            <a:endParaRPr lang="en-US" sz="1700" dirty="0"/>
          </a:p>
        </p:txBody>
      </p:sp>
      <p:sp>
        <p:nvSpPr>
          <p:cNvPr id="16" name="Text Box 50"/>
          <p:cNvSpPr txBox="1">
            <a:spLocks noChangeArrowheads="1"/>
          </p:cNvSpPr>
          <p:nvPr/>
        </p:nvSpPr>
        <p:spPr bwMode="auto">
          <a:xfrm>
            <a:off x="6172200" y="1981200"/>
            <a:ext cx="2743200" cy="1034129"/>
          </a:xfrm>
          <a:prstGeom prst="rect">
            <a:avLst/>
          </a:prstGeom>
          <a:solidFill>
            <a:schemeClr val="bg1"/>
          </a:solidFill>
          <a:ln w="15875">
            <a:solidFill>
              <a:schemeClr val="tx1"/>
            </a:solidFill>
            <a:miter lim="800000"/>
            <a:headEnd/>
            <a:tailEnd type="none" w="lg" len="lg"/>
          </a:ln>
        </p:spPr>
        <p:txBody>
          <a:bodyPr wrap="square" anchor="ctr">
            <a:spAutoFit/>
          </a:bodyPr>
          <a:lstStyle/>
          <a:p>
            <a:pPr>
              <a:lnSpc>
                <a:spcPct val="120000"/>
              </a:lnSpc>
            </a:pPr>
            <a:r>
              <a:rPr lang="en-US" sz="1700" dirty="0" smtClean="0"/>
              <a:t>A decrease in sympathetic nerve activity will have the opposite effect.</a:t>
            </a:r>
            <a:endParaRPr lang="en-US" sz="1700" b="1" i="1"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BULLETTYPE" val="3"/>
  <p:tag name="COUNTDOWNSECONDS" val="10"/>
  <p:tag name="CHARTVALUEFORMAT" val="0%"/>
  <p:tag name="MAXRESPONDERS" val="5"/>
  <p:tag name="CUSTOMCELLFORECOLOR" val="-16777216"/>
  <p:tag name="DISPLAYDEVICENUMBER" val="True"/>
  <p:tag name="CHARTCOLORS" val="0"/>
  <p:tag name="INCLUDEPPT" val="True"/>
  <p:tag name="AUTOADJUSTPARTRANGE" val="True"/>
  <p:tag name="ANSWERNOWSTYLE" val="-1"/>
  <p:tag name="BACKUPSESSIONS" val="True"/>
  <p:tag name="PARTICIPANTSINLEADERBOARD" val="5"/>
  <p:tag name="CUSTOMCELLBACKCOLOR1" val="-657956"/>
  <p:tag name="AUTOSIZEGRID" val="True"/>
  <p:tag name="PARTLISTDEFAULT" val="0"/>
  <p:tag name="TPVERSION" val="2006"/>
  <p:tag name="RESPCOUNTERFORMAT" val="0"/>
  <p:tag name="AUTOUPDATEALIASES" val="True"/>
  <p:tag name="CUSTOMCELLBACKCOLOR4" val="-8355712"/>
  <p:tag name="CHARTLABELS" val="0"/>
  <p:tag name="ZEROBASED" val="False"/>
  <p:tag name="INPUTSOURCE" val="1"/>
  <p:tag name="BUBBLEVALUEFORMAT" val="0.0"/>
  <p:tag name="GRIDSIZE" val="{Width=800, Height=600}"/>
  <p:tag name="POWERPOINTVERSION" val="10.0"/>
  <p:tag name="ROTATIONINTERVAL" val="2"/>
  <p:tag name="GRIDOPACITY" val="90"/>
  <p:tag name="SHOWBARVISIBLE" val="True"/>
  <p:tag name="CUSTOMGRIDBACKCOLOR" val="-2830136"/>
  <p:tag name="REALTIMEBACKUP" val="False"/>
  <p:tag name="USESCHEMECOLORS" val="True"/>
  <p:tag name="BACKUPMAINTENANCE" val="7"/>
  <p:tag name="COUNTDOWNSTYLE" val="-1"/>
  <p:tag name="BUBBLESIZEVISIBLE" val="True"/>
  <p:tag name="CORRECTPOINTVALUE" val="100"/>
  <p:tag name="RESETCHARTS" val="True"/>
  <p:tag name="DELIMITERS" val="3.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5875" cap="flat" cmpd="sng" algn="ctr">
          <a:solidFill>
            <a:schemeClr val="tx1"/>
          </a:solidFill>
          <a:prstDash val="solid"/>
          <a:round/>
          <a:headEnd type="none" w="med" len="med"/>
          <a:tailEnd type="stealth" w="lg" len="lg"/>
        </a:ln>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5875" cap="flat" cmpd="sng" algn="ctr">
          <a:solidFill>
            <a:schemeClr val="tx1"/>
          </a:solidFill>
          <a:prstDash val="solid"/>
          <a:round/>
          <a:headEnd type="none" w="med" len="med"/>
          <a:tailEnd type="stealth" w="lg" len="lg"/>
        </a:ln>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8337</TotalTime>
  <Words>2140</Words>
  <Application>Microsoft Office PowerPoint</Application>
  <PresentationFormat>On-screen Show (4:3)</PresentationFormat>
  <Paragraphs>327</Paragraphs>
  <Slides>23</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Default Design</vt:lpstr>
      <vt:lpstr>Equation</vt:lpstr>
      <vt:lpstr>Venous return supports preload</vt:lpstr>
      <vt:lpstr>67% of the blood volume is present on the venous side of the circulation</vt:lpstr>
      <vt:lpstr>Pressures at rest, recumbent, in the systemic veins</vt:lpstr>
      <vt:lpstr>Pressures in the systemic veins in the upright position</vt:lpstr>
      <vt:lpstr>CVP &amp; right atrial pressure</vt:lpstr>
      <vt:lpstr>Estimating CVP in the upright position</vt:lpstr>
      <vt:lpstr>Flow, pressure and resistance in the venous system</vt:lpstr>
      <vt:lpstr>Sympathetic tone regulates venous capacitance and resistance</vt:lpstr>
      <vt:lpstr>As the veins constrict, the heart tends to expand</vt:lpstr>
      <vt:lpstr>Mechanical resistance to flow in large veins</vt:lpstr>
      <vt:lpstr>Intra-abdominal pressure &amp; venous resistance</vt:lpstr>
      <vt:lpstr>Splanchnic circulation &amp; baroreflex</vt:lpstr>
      <vt:lpstr>In a closed system like the circulation, gravity does not affect flow</vt:lpstr>
      <vt:lpstr>Gravitational effect on the circulation in the upper body</vt:lpstr>
      <vt:lpstr>Effect of gravity  in a compliant system: dependent pooling of blood</vt:lpstr>
      <vt:lpstr>Effect of gravity  in a compliant system: Negative venous pressure in the head</vt:lpstr>
      <vt:lpstr>Edema in dependent areas is limited by protective mechanisms.</vt:lpstr>
      <vt:lpstr>Muscle pump &amp; venous valves</vt:lpstr>
      <vt:lpstr>Effect of venous disease on venous pressure in foot</vt:lpstr>
      <vt:lpstr>Respiratory movements affect venous return by changing the pressure outside the vena cava with each breath</vt:lpstr>
      <vt:lpstr>Factors assisting venous return</vt:lpstr>
      <vt:lpstr>Venous pressure waves in cardiac cycle</vt:lpstr>
      <vt:lpstr>Because the vascular system is a closed circuit, failure of the left ventricle leads to failure of the right ventricle</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Paul Brand</dc:creator>
  <cp:lastModifiedBy>pbrand</cp:lastModifiedBy>
  <cp:revision>404</cp:revision>
  <dcterms:created xsi:type="dcterms:W3CDTF">2004-10-08T17:15:06Z</dcterms:created>
  <dcterms:modified xsi:type="dcterms:W3CDTF">2011-10-26T13:25:48Z</dcterms:modified>
</cp:coreProperties>
</file>